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75" r:id="rId8"/>
    <p:sldId id="264" r:id="rId9"/>
    <p:sldId id="274" r:id="rId10"/>
    <p:sldId id="261" r:id="rId11"/>
    <p:sldId id="283" r:id="rId12"/>
    <p:sldId id="262" r:id="rId13"/>
    <p:sldId id="284" r:id="rId14"/>
    <p:sldId id="269" r:id="rId15"/>
    <p:sldId id="268" r:id="rId16"/>
    <p:sldId id="265" r:id="rId17"/>
    <p:sldId id="266" r:id="rId18"/>
    <p:sldId id="267" r:id="rId19"/>
    <p:sldId id="278" r:id="rId20"/>
    <p:sldId id="282" r:id="rId21"/>
    <p:sldId id="276" r:id="rId22"/>
    <p:sldId id="270" r:id="rId23"/>
    <p:sldId id="271" r:id="rId24"/>
    <p:sldId id="280" r:id="rId25"/>
    <p:sldId id="281" r:id="rId26"/>
    <p:sldId id="272" r:id="rId27"/>
    <p:sldId id="279" r:id="rId28"/>
    <p:sldId id="273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1023-F013-45F2-B48E-9E763F37312B}" type="datetimeFigureOut">
              <a:rPr lang="en-GB"/>
              <a:pPr>
                <a:defRPr/>
              </a:pPr>
              <a:t>29/10/2018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8A4A-6833-451F-80F2-98C9B93984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92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C5C2-AC49-45E9-81F7-6CCF62BE87DB}" type="datetimeFigureOut">
              <a:rPr lang="en-GB"/>
              <a:pPr>
                <a:defRPr/>
              </a:pPr>
              <a:t>29/10/2018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BD71F-9E3F-4B48-B679-9392957481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64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B361-F22D-4823-AC35-9C01A0A4CE0B}" type="datetimeFigureOut">
              <a:rPr lang="en-GB"/>
              <a:pPr>
                <a:defRPr/>
              </a:pPr>
              <a:t>29/10/2018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00443-60F8-4AE9-89FE-CF2CB4605F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0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54B3C-C3F7-4FF2-82CE-CD70CD143F4D}" type="datetimeFigureOut">
              <a:rPr lang="en-GB"/>
              <a:pPr>
                <a:defRPr/>
              </a:pPr>
              <a:t>29/10/2018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A30B-662B-47CE-902A-133DBAEF0B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67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8EF4C-F66D-4CC2-8887-208C9AA7D151}" type="datetimeFigureOut">
              <a:rPr lang="en-GB"/>
              <a:pPr>
                <a:defRPr/>
              </a:pPr>
              <a:t>29/10/2018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A6845-401D-4F21-805E-B579A3BA96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52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9E956-B8FE-4A15-A23F-471FB0CD0D3B}" type="datetimeFigureOut">
              <a:rPr lang="en-GB"/>
              <a:pPr>
                <a:defRPr/>
              </a:pPr>
              <a:t>29/10/2018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39CAD-D2ED-4E63-8344-AB108089E6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2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1F32-71FE-498D-AAF2-CE92F4AF791B}" type="datetimeFigureOut">
              <a:rPr lang="en-GB"/>
              <a:pPr>
                <a:defRPr/>
              </a:pPr>
              <a:t>29/10/2018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8E3E-9B45-44E0-BFE1-1A812A5900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8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1DAF-1B16-4DA7-ADE2-D6CE679B013C}" type="datetimeFigureOut">
              <a:rPr lang="en-GB"/>
              <a:pPr>
                <a:defRPr/>
              </a:pPr>
              <a:t>29/10/2018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C85B-EAC1-4E96-B270-B39C097283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18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527C-191D-4A46-8CC8-D76E9B9AEE12}" type="datetimeFigureOut">
              <a:rPr lang="en-GB"/>
              <a:pPr>
                <a:defRPr/>
              </a:pPr>
              <a:t>29/10/2018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8344-EBAF-4986-9BE9-81586AFBD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15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5E573-EDBC-4FF0-A768-0F0F509C6FC9}" type="datetimeFigureOut">
              <a:rPr lang="en-GB"/>
              <a:pPr>
                <a:defRPr/>
              </a:pPr>
              <a:t>29/10/2018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D66F-5C3B-4935-8795-07646AEAE3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74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F07DE-8F54-4A6F-8F6D-3860078D07BB}" type="datetimeFigureOut">
              <a:rPr lang="en-GB"/>
              <a:pPr>
                <a:defRPr/>
              </a:pPr>
              <a:t>29/10/2018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2A9A0-9491-4A4B-89BE-63BB9F5EC9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29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EA4598-9209-439B-A464-868B97786A28}" type="datetimeFigureOut">
              <a:rPr lang="en-GB"/>
              <a:pPr>
                <a:defRPr/>
              </a:pPr>
              <a:t>29/10/2018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BEEFDB-9FC8-46E2-89D0-F7960F5D2C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dxshop.com/" TargetMode="External"/><Relationship Id="rId2" Type="http://schemas.openxmlformats.org/officeDocument/2006/relationships/hyperlink" Target="http://www.whwestlak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amradio.co.u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 smtClean="0">
                <a:solidFill>
                  <a:srgbClr val="FFFF00"/>
                </a:solidFill>
              </a:rPr>
              <a:t>Coaxial Cables &amp; Connectors</a:t>
            </a:r>
            <a:endParaRPr lang="en-GB" sz="4800" dirty="0">
              <a:solidFill>
                <a:srgbClr val="FFFF00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en-GB" altLang="en-US" dirty="0" smtClean="0">
                <a:solidFill>
                  <a:srgbClr val="FFFF00"/>
                </a:solidFill>
              </a:rPr>
              <a:t>Nicolas M1HOG </a:t>
            </a:r>
            <a:r>
              <a:rPr lang="en-GB" altLang="en-US" dirty="0">
                <a:solidFill>
                  <a:srgbClr val="FFFF00"/>
                </a:solidFill>
              </a:rPr>
              <a:t>&amp;</a:t>
            </a:r>
            <a:r>
              <a:rPr lang="en-GB" altLang="en-US" dirty="0" smtClean="0">
                <a:solidFill>
                  <a:srgbClr val="FFFF00"/>
                </a:solidFill>
              </a:rPr>
              <a:t> Bryan G8DKK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Coax Connectors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Most Common Types </a:t>
            </a:r>
            <a:r>
              <a:rPr lang="en-GB" dirty="0" smtClean="0">
                <a:solidFill>
                  <a:srgbClr val="0070C0"/>
                </a:solidFill>
              </a:rPr>
              <a:t>(used by radio amateurs)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PL259 + SO239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BNC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Type N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(SMA)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All originally designed in USA in 1940s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All with PTFE (Teflon) dielectric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Crimp or Solder?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Solder for preference and definitely for the centre pin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Most connectors are compression fitting for the outer conductor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The exception is </a:t>
            </a:r>
            <a:r>
              <a:rPr lang="en-GB" dirty="0" smtClean="0">
                <a:solidFill>
                  <a:srgbClr val="0070C0"/>
                </a:solidFill>
              </a:rPr>
              <a:t>PL259 where it is a recent option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Crimp the outer ONLY if you have the correct crimping tool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Do not buy cheap crimping tools</a:t>
            </a:r>
          </a:p>
        </p:txBody>
      </p:sp>
    </p:spTree>
    <p:extLst>
      <p:ext uri="{BB962C8B-B14F-4D97-AF65-F5344CB8AC3E}">
        <p14:creationId xmlns:p14="http://schemas.microsoft.com/office/powerpoint/2010/main" val="14252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PL259 Connector</a:t>
            </a:r>
            <a:endParaRPr lang="en-GB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92" y="1935163"/>
            <a:ext cx="6579015" cy="4389437"/>
          </a:xfrm>
        </p:spPr>
      </p:pic>
    </p:spTree>
    <p:extLst>
      <p:ext uri="{BB962C8B-B14F-4D97-AF65-F5344CB8AC3E}">
        <p14:creationId xmlns:p14="http://schemas.microsoft.com/office/powerpoint/2010/main" val="1371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PL259 Compression Plug</a:t>
            </a:r>
            <a:endParaRPr lang="en-GB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64904"/>
            <a:ext cx="3456384" cy="3456384"/>
          </a:xfrm>
        </p:spPr>
      </p:pic>
    </p:spTree>
    <p:extLst>
      <p:ext uri="{BB962C8B-B14F-4D97-AF65-F5344CB8AC3E}">
        <p14:creationId xmlns:p14="http://schemas.microsoft.com/office/powerpoint/2010/main" val="36097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PL259 on RG58</a:t>
            </a:r>
            <a:endParaRPr lang="en-GB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5635"/>
            <a:ext cx="6048672" cy="4536504"/>
          </a:xfrm>
        </p:spPr>
      </p:pic>
    </p:spTree>
    <p:extLst>
      <p:ext uri="{BB962C8B-B14F-4D97-AF65-F5344CB8AC3E}">
        <p14:creationId xmlns:p14="http://schemas.microsoft.com/office/powerpoint/2010/main" val="18831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PL259 on RG213</a:t>
            </a:r>
            <a:endParaRPr lang="en-GB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69641"/>
            <a:ext cx="5976664" cy="4482498"/>
          </a:xfrm>
        </p:spPr>
      </p:pic>
    </p:spTree>
    <p:extLst>
      <p:ext uri="{BB962C8B-B14F-4D97-AF65-F5344CB8AC3E}">
        <p14:creationId xmlns:p14="http://schemas.microsoft.com/office/powerpoint/2010/main" val="20256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SO239 Connector</a:t>
            </a:r>
            <a:endParaRPr lang="en-GB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69" y="1916832"/>
            <a:ext cx="5975068" cy="4481301"/>
          </a:xfrm>
        </p:spPr>
      </p:pic>
    </p:spTree>
    <p:extLst>
      <p:ext uri="{BB962C8B-B14F-4D97-AF65-F5344CB8AC3E}">
        <p14:creationId xmlns:p14="http://schemas.microsoft.com/office/powerpoint/2010/main" val="19217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Type N Connector</a:t>
            </a:r>
            <a:endParaRPr lang="en-GB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92" y="1935163"/>
            <a:ext cx="6579015" cy="4389437"/>
          </a:xfrm>
        </p:spPr>
      </p:pic>
    </p:spTree>
    <p:extLst>
      <p:ext uri="{BB962C8B-B14F-4D97-AF65-F5344CB8AC3E}">
        <p14:creationId xmlns:p14="http://schemas.microsoft.com/office/powerpoint/2010/main" val="18645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Chinese N type (male)</a:t>
            </a:r>
            <a:endParaRPr lang="en-GB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5904656" cy="4428492"/>
          </a:xfrm>
        </p:spPr>
      </p:pic>
    </p:spTree>
    <p:extLst>
      <p:ext uri="{BB962C8B-B14F-4D97-AF65-F5344CB8AC3E}">
        <p14:creationId xmlns:p14="http://schemas.microsoft.com/office/powerpoint/2010/main" val="5819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b="1" dirty="0" smtClean="0"/>
              <a:t>N(m) on RG213 (Cone Mount)</a:t>
            </a:r>
            <a:endParaRPr lang="en-GB" sz="3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5978260" cy="4483695"/>
          </a:xfrm>
        </p:spPr>
      </p:pic>
    </p:spTree>
    <p:extLst>
      <p:ext uri="{BB962C8B-B14F-4D97-AF65-F5344CB8AC3E}">
        <p14:creationId xmlns:p14="http://schemas.microsoft.com/office/powerpoint/2010/main" val="22596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Slide Topics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Coaxial Cables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Cable Types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Coaxial Connectors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Connector Types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Fitting connectors to cable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Tools required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Testing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URLs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Preparing RG213</a:t>
            </a:r>
            <a:endParaRPr lang="en-GB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69640"/>
            <a:ext cx="5978260" cy="4483695"/>
          </a:xfrm>
        </p:spPr>
      </p:pic>
    </p:spTree>
    <p:extLst>
      <p:ext uri="{BB962C8B-B14F-4D97-AF65-F5344CB8AC3E}">
        <p14:creationId xmlns:p14="http://schemas.microsoft.com/office/powerpoint/2010/main" val="20626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Type N Chassis Mount (f)</a:t>
            </a:r>
            <a:endParaRPr lang="en-GB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61629"/>
            <a:ext cx="6192688" cy="4644516"/>
          </a:xfrm>
        </p:spPr>
      </p:pic>
    </p:spTree>
    <p:extLst>
      <p:ext uri="{BB962C8B-B14F-4D97-AF65-F5344CB8AC3E}">
        <p14:creationId xmlns:p14="http://schemas.microsoft.com/office/powerpoint/2010/main" val="34316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BNC Connector</a:t>
            </a:r>
            <a:endParaRPr lang="en-GB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8"/>
            <a:ext cx="5904656" cy="4428492"/>
          </a:xfrm>
        </p:spPr>
      </p:pic>
    </p:spTree>
    <p:extLst>
      <p:ext uri="{BB962C8B-B14F-4D97-AF65-F5344CB8AC3E}">
        <p14:creationId xmlns:p14="http://schemas.microsoft.com/office/powerpoint/2010/main" val="34132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BNC on RG58</a:t>
            </a:r>
            <a:endParaRPr lang="en-GB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61629"/>
            <a:ext cx="6192688" cy="4644516"/>
          </a:xfrm>
        </p:spPr>
      </p:pic>
    </p:spTree>
    <p:extLst>
      <p:ext uri="{BB962C8B-B14F-4D97-AF65-F5344CB8AC3E}">
        <p14:creationId xmlns:p14="http://schemas.microsoft.com/office/powerpoint/2010/main" val="30794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/>
              <a:t>Tools</a:t>
            </a:r>
            <a:endParaRPr lang="en-GB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61629"/>
            <a:ext cx="6192688" cy="4644516"/>
          </a:xfrm>
        </p:spPr>
      </p:pic>
    </p:spTree>
    <p:extLst>
      <p:ext uri="{BB962C8B-B14F-4D97-AF65-F5344CB8AC3E}">
        <p14:creationId xmlns:p14="http://schemas.microsoft.com/office/powerpoint/2010/main" val="35737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630616" cy="1162050"/>
          </a:xfrm>
        </p:spPr>
        <p:txBody>
          <a:bodyPr/>
          <a:lstStyle/>
          <a:p>
            <a:r>
              <a:rPr lang="en-GB" sz="4000" b="1" dirty="0" smtClean="0"/>
              <a:t>Cutting &amp; Stripping Tools</a:t>
            </a:r>
            <a:endParaRPr lang="en-GB" sz="4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sz="2000" dirty="0" smtClean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 smtClean="0">
                <a:solidFill>
                  <a:srgbClr val="0070C0"/>
                </a:solidFill>
              </a:rPr>
              <a:t>Coax stripping tool for inner &amp; outer.</a:t>
            </a:r>
          </a:p>
          <a:p>
            <a:endParaRPr lang="en-GB" sz="2000" dirty="0" smtClean="0"/>
          </a:p>
          <a:p>
            <a:r>
              <a:rPr lang="en-GB" sz="2000" dirty="0" smtClean="0">
                <a:solidFill>
                  <a:srgbClr val="0070C0"/>
                </a:solidFill>
              </a:rPr>
              <a:t>Not tried but probably not worth the £10 price tag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21" y="2492896"/>
            <a:ext cx="3168352" cy="3168352"/>
          </a:xfrm>
        </p:spPr>
      </p:pic>
    </p:spTree>
    <p:extLst>
      <p:ext uri="{BB962C8B-B14F-4D97-AF65-F5344CB8AC3E}">
        <p14:creationId xmlns:p14="http://schemas.microsoft.com/office/powerpoint/2010/main" val="16728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/>
              <a:t>More Tools</a:t>
            </a:r>
            <a:endParaRPr lang="en-GB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57" y="1844824"/>
            <a:ext cx="6287103" cy="4715327"/>
          </a:xfrm>
        </p:spPr>
      </p:pic>
    </p:spTree>
    <p:extLst>
      <p:ext uri="{BB962C8B-B14F-4D97-AF65-F5344CB8AC3E}">
        <p14:creationId xmlns:p14="http://schemas.microsoft.com/office/powerpoint/2010/main" val="7138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Testing the Connection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Start with a simple DC test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Test inner to inner, outer to outer then </a:t>
            </a:r>
            <a:r>
              <a:rPr lang="en-GB" dirty="0" smtClean="0">
                <a:solidFill>
                  <a:srgbClr val="0070C0"/>
                </a:solidFill>
              </a:rPr>
              <a:t>inner </a:t>
            </a:r>
            <a:r>
              <a:rPr lang="en-GB" dirty="0" smtClean="0">
                <a:solidFill>
                  <a:srgbClr val="0070C0"/>
                </a:solidFill>
              </a:rPr>
              <a:t>to outer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RF Test with both ends terminated in a connector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Fit a 50</a:t>
            </a:r>
            <a:r>
              <a:rPr lang="el-GR" dirty="0" smtClean="0">
                <a:solidFill>
                  <a:srgbClr val="0070C0"/>
                </a:solidFill>
              </a:rPr>
              <a:t>Ω</a:t>
            </a:r>
            <a:r>
              <a:rPr lang="en-GB" dirty="0" smtClean="0">
                <a:solidFill>
                  <a:srgbClr val="0070C0"/>
                </a:solidFill>
              </a:rPr>
              <a:t> load to one end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RF test with an antenna analyser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 smtClean="0"/>
              <a:t>URLs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hlinkClick r:id="rId2"/>
              </a:rPr>
              <a:t>www.whwestlake.co.uk</a:t>
            </a:r>
            <a:r>
              <a:rPr lang="en-GB" dirty="0" smtClean="0">
                <a:solidFill>
                  <a:srgbClr val="0070C0"/>
                </a:solidFill>
              </a:rPr>
              <a:t> (RG cables &amp; connectors, </a:t>
            </a:r>
            <a:r>
              <a:rPr lang="en-GB" dirty="0" err="1" smtClean="0">
                <a:solidFill>
                  <a:srgbClr val="0070C0"/>
                </a:solidFill>
              </a:rPr>
              <a:t>Westflex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GB" dirty="0" smtClean="0">
                <a:solidFill>
                  <a:srgbClr val="0070C0"/>
                </a:solidFill>
                <a:hlinkClick r:id="rId3"/>
              </a:rPr>
              <a:t>www.thedxshop.com</a:t>
            </a:r>
            <a:r>
              <a:rPr lang="en-GB" dirty="0" smtClean="0">
                <a:solidFill>
                  <a:srgbClr val="0070C0"/>
                </a:solidFill>
              </a:rPr>
              <a:t> (</a:t>
            </a:r>
            <a:r>
              <a:rPr lang="en-GB" dirty="0" err="1" smtClean="0">
                <a:solidFill>
                  <a:srgbClr val="0070C0"/>
                </a:solidFill>
              </a:rPr>
              <a:t>Ecoflex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cables </a:t>
            </a:r>
            <a:r>
              <a:rPr lang="en-GB" dirty="0" smtClean="0">
                <a:solidFill>
                  <a:srgbClr val="0070C0"/>
                </a:solidFill>
              </a:rPr>
              <a:t>&amp; connectors, RG213)</a:t>
            </a:r>
          </a:p>
          <a:p>
            <a:r>
              <a:rPr lang="en-GB" dirty="0" smtClean="0">
                <a:solidFill>
                  <a:srgbClr val="0070C0"/>
                </a:solidFill>
                <a:hlinkClick r:id="rId4"/>
              </a:rPr>
              <a:t>www.hamradio.co.uk</a:t>
            </a:r>
            <a:r>
              <a:rPr lang="en-GB" dirty="0" smtClean="0">
                <a:solidFill>
                  <a:srgbClr val="0070C0"/>
                </a:solidFill>
              </a:rPr>
              <a:t> (Messi &amp; </a:t>
            </a:r>
            <a:r>
              <a:rPr lang="en-GB" dirty="0" err="1" smtClean="0">
                <a:solidFill>
                  <a:srgbClr val="0070C0"/>
                </a:solidFill>
              </a:rPr>
              <a:t>Paoloni</a:t>
            </a:r>
            <a:r>
              <a:rPr lang="en-GB" dirty="0" smtClean="0">
                <a:solidFill>
                  <a:srgbClr val="0070C0"/>
                </a:solidFill>
              </a:rPr>
              <a:t> cables &amp; connectors)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Most of the dealers offer RG58 &amp; RG213 cables but beware of cheap versions, particularly RG213 that measures &lt;10.3mm diameter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b="1" dirty="0" smtClean="0"/>
              <a:t>Choice of Cable or Connector</a:t>
            </a:r>
            <a:endParaRPr lang="en-GB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Choose Cable or Connector first?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My opinion is choose the cable first because: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Need to know how it will be used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Main Uses: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Antenna feeder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Patch Lead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42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Coaxial Cables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RG</a:t>
            </a:r>
            <a:r>
              <a:rPr lang="en-GB" dirty="0" smtClean="0">
                <a:solidFill>
                  <a:srgbClr val="0070C0"/>
                </a:solidFill>
              </a:rPr>
              <a:t> (</a:t>
            </a:r>
            <a:r>
              <a:rPr lang="en-GB" b="1" dirty="0" smtClean="0">
                <a:solidFill>
                  <a:srgbClr val="0070C0"/>
                </a:solidFill>
              </a:rPr>
              <a:t>R</a:t>
            </a:r>
            <a:r>
              <a:rPr lang="en-GB" dirty="0" smtClean="0">
                <a:solidFill>
                  <a:srgbClr val="0070C0"/>
                </a:solidFill>
              </a:rPr>
              <a:t>adio </a:t>
            </a:r>
            <a:r>
              <a:rPr lang="en-GB" b="1" dirty="0" smtClean="0">
                <a:solidFill>
                  <a:srgbClr val="0070C0"/>
                </a:solidFill>
              </a:rPr>
              <a:t>G</a:t>
            </a:r>
            <a:r>
              <a:rPr lang="en-GB" dirty="0" smtClean="0">
                <a:solidFill>
                  <a:srgbClr val="0070C0"/>
                </a:solidFill>
              </a:rPr>
              <a:t>uide) types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RG58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RG213 (formerly RG8)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Lots of Others</a:t>
            </a:r>
          </a:p>
          <a:p>
            <a:pPr lvl="2"/>
            <a:r>
              <a:rPr lang="en-GB" dirty="0" err="1" smtClean="0">
                <a:solidFill>
                  <a:srgbClr val="0070C0"/>
                </a:solidFill>
              </a:rPr>
              <a:t>Westflex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dirty="0" err="1" smtClean="0">
                <a:solidFill>
                  <a:srgbClr val="0070C0"/>
                </a:solidFill>
              </a:rPr>
              <a:t>Ecoflex</a:t>
            </a:r>
            <a:r>
              <a:rPr lang="en-GB" dirty="0" smtClean="0">
                <a:solidFill>
                  <a:srgbClr val="0070C0"/>
                </a:solidFill>
              </a:rPr>
              <a:t>, M&amp;P, LMR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UR</a:t>
            </a:r>
            <a:r>
              <a:rPr lang="en-GB" dirty="0" smtClean="0">
                <a:solidFill>
                  <a:srgbClr val="0070C0"/>
                </a:solidFill>
              </a:rPr>
              <a:t> (</a:t>
            </a:r>
            <a:r>
              <a:rPr lang="en-GB" b="1" dirty="0" err="1" smtClean="0">
                <a:solidFill>
                  <a:srgbClr val="0070C0"/>
                </a:solidFill>
              </a:rPr>
              <a:t>U</a:t>
            </a:r>
            <a:r>
              <a:rPr lang="en-GB" dirty="0" err="1" smtClean="0">
                <a:solidFill>
                  <a:srgbClr val="0070C0"/>
                </a:solidFill>
              </a:rPr>
              <a:t>niradio</a:t>
            </a:r>
            <a:r>
              <a:rPr lang="en-GB" dirty="0" smtClean="0">
                <a:solidFill>
                  <a:srgbClr val="0070C0"/>
                </a:solidFill>
              </a:rPr>
              <a:t>) types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UR67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Properties of Coax Cables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Loss per metre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Resistive loss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Dielectric loss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Maximum Frequency of operation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Mostly determined by diameter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And to a lesser extent Dielectric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Maximum Power rating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RG58 (/U, /BU, /CU)</a:t>
            </a:r>
            <a:endParaRPr lang="en-GB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6122276" cy="4591707"/>
          </a:xfrm>
        </p:spPr>
      </p:pic>
    </p:spTree>
    <p:extLst>
      <p:ext uri="{BB962C8B-B14F-4D97-AF65-F5344CB8AC3E}">
        <p14:creationId xmlns:p14="http://schemas.microsoft.com/office/powerpoint/2010/main" val="42060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URM43</a:t>
            </a:r>
            <a:endParaRPr lang="en-GB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6264696" cy="4698522"/>
          </a:xfrm>
        </p:spPr>
      </p:pic>
    </p:spTree>
    <p:extLst>
      <p:ext uri="{BB962C8B-B14F-4D97-AF65-F5344CB8AC3E}">
        <p14:creationId xmlns:p14="http://schemas.microsoft.com/office/powerpoint/2010/main" val="35280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RG213 (RG8, UR67)</a:t>
            </a:r>
            <a:endParaRPr lang="en-GB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23646"/>
            <a:ext cx="5906252" cy="4429689"/>
          </a:xfrm>
        </p:spPr>
      </p:pic>
    </p:spTree>
    <p:extLst>
      <p:ext uri="{BB962C8B-B14F-4D97-AF65-F5344CB8AC3E}">
        <p14:creationId xmlns:p14="http://schemas.microsoft.com/office/powerpoint/2010/main" val="22341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Ecoflex10</a:t>
            </a:r>
            <a:endParaRPr lang="en-GB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5635"/>
            <a:ext cx="6192688" cy="4644516"/>
          </a:xfrm>
        </p:spPr>
      </p:pic>
    </p:spTree>
    <p:extLst>
      <p:ext uri="{BB962C8B-B14F-4D97-AF65-F5344CB8AC3E}">
        <p14:creationId xmlns:p14="http://schemas.microsoft.com/office/powerpoint/2010/main" val="14355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8DKK_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G8DKK_template</Template>
  <TotalTime>1597</TotalTime>
  <Words>386</Words>
  <Application>Microsoft Office PowerPoint</Application>
  <PresentationFormat>On-screen Show (4:3)</PresentationFormat>
  <Paragraphs>84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G8DKK_template</vt:lpstr>
      <vt:lpstr>Coaxial Cables &amp; Connectors</vt:lpstr>
      <vt:lpstr>Slide Topics</vt:lpstr>
      <vt:lpstr>Choice of Cable or Connector</vt:lpstr>
      <vt:lpstr>Coaxial Cables</vt:lpstr>
      <vt:lpstr>Properties of Coax Cables</vt:lpstr>
      <vt:lpstr>RG58 (/U, /BU, /CU)</vt:lpstr>
      <vt:lpstr>URM43</vt:lpstr>
      <vt:lpstr>RG213 (RG8, UR67)</vt:lpstr>
      <vt:lpstr>Ecoflex10</vt:lpstr>
      <vt:lpstr>Coax Connectors</vt:lpstr>
      <vt:lpstr>Crimp or Solder?</vt:lpstr>
      <vt:lpstr>PL259 Connector</vt:lpstr>
      <vt:lpstr>PL259 Compression Plug</vt:lpstr>
      <vt:lpstr>PL259 on RG58</vt:lpstr>
      <vt:lpstr>PL259 on RG213</vt:lpstr>
      <vt:lpstr>SO239 Connector</vt:lpstr>
      <vt:lpstr>Type N Connector</vt:lpstr>
      <vt:lpstr>Chinese N type (male)</vt:lpstr>
      <vt:lpstr>N(m) on RG213 (Cone Mount)</vt:lpstr>
      <vt:lpstr>Preparing RG213</vt:lpstr>
      <vt:lpstr>Type N Chassis Mount (f)</vt:lpstr>
      <vt:lpstr>BNC Connector</vt:lpstr>
      <vt:lpstr>BNC on RG58</vt:lpstr>
      <vt:lpstr>Tools</vt:lpstr>
      <vt:lpstr>Cutting &amp; Stripping Tools</vt:lpstr>
      <vt:lpstr>More Tools</vt:lpstr>
      <vt:lpstr>Testing the Connection</vt:lpstr>
      <vt:lpstr>URLs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Coaxial Cables &amp; Connectors</dc:title>
  <dc:creator>Bryan</dc:creator>
  <cp:lastModifiedBy>Bryan</cp:lastModifiedBy>
  <cp:revision>40</cp:revision>
  <dcterms:created xsi:type="dcterms:W3CDTF">2018-10-22T10:13:10Z</dcterms:created>
  <dcterms:modified xsi:type="dcterms:W3CDTF">2018-10-29T15:41:05Z</dcterms:modified>
</cp:coreProperties>
</file>