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6" r:id="rId8"/>
    <p:sldId id="275" r:id="rId9"/>
    <p:sldId id="261" r:id="rId10"/>
    <p:sldId id="262" r:id="rId11"/>
    <p:sldId id="278" r:id="rId12"/>
    <p:sldId id="283" r:id="rId13"/>
    <p:sldId id="263" r:id="rId14"/>
    <p:sldId id="288" r:id="rId15"/>
    <p:sldId id="264" r:id="rId16"/>
    <p:sldId id="287" r:id="rId17"/>
    <p:sldId id="272" r:id="rId18"/>
    <p:sldId id="279" r:id="rId19"/>
    <p:sldId id="265" r:id="rId20"/>
    <p:sldId id="266" r:id="rId21"/>
    <p:sldId id="271" r:id="rId22"/>
    <p:sldId id="267" r:id="rId23"/>
    <p:sldId id="268" r:id="rId24"/>
    <p:sldId id="269" r:id="rId25"/>
    <p:sldId id="281" r:id="rId26"/>
    <p:sldId id="282" r:id="rId27"/>
    <p:sldId id="270" r:id="rId28"/>
    <p:sldId id="273" r:id="rId29"/>
    <p:sldId id="274" r:id="rId30"/>
    <p:sldId id="280" r:id="rId31"/>
    <p:sldId id="284" r:id="rId32"/>
    <p:sldId id="286" r:id="rId33"/>
    <p:sldId id="285" r:id="rId3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EBA20-46B7-4BCA-8599-4A9F2405DE5D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C46D7-F190-41DE-A4BE-4E4B2AB4F4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30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F236-A381-493F-BD0A-266743959802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78F0-0EF4-4E8F-A700-7D63A2A671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9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479B-E1A9-4455-B72A-DFEEB6416E67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6E8C-A96E-471C-9FC8-9016FC4B52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3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68EF-D3D0-468A-8660-43009222C6D0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B94F-1851-44C2-8DD7-6FEC99C822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29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B772-AF33-4511-AD4A-4210887C2040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8211-C254-44E0-9C51-3D68546259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73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7F7D-296E-428D-801F-5F54FDA457F5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7DC6B-2432-4382-BB99-EFF8405C02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16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753D-6780-4391-852F-F47C0393668A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8BD6F-E2AD-42CF-A74A-BB87B72BAB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088A6-8309-4A01-A50F-46E3BF408F25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F13E1-2BE2-4E77-B7D6-2B96333414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6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0780F-689B-4808-9B6E-2178BE0A99F0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9C66-90F9-48F5-8B39-B5FE206FCB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38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927DD-A2D3-4E62-914A-11B22B468804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2265-6C6B-4BAD-BE1B-0F79602845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9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C829-8301-4AF1-96EA-C296F9E17644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1DC1F-CEDA-41C2-93D6-DB0E8B4F83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4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17B422-080E-46F0-8526-3B7BD7B3ADF2}" type="datetimeFigureOut">
              <a:rPr lang="en-GB"/>
              <a:pPr>
                <a:defRPr/>
              </a:pPr>
              <a:t>06/12/2017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76BF9F-C2F6-45DD-A8E7-4A9B7D6AB2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7" r:id="rId2"/>
    <p:sldLayoutId id="2147483936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7" r:id="rId9"/>
    <p:sldLayoutId id="2147483933" r:id="rId10"/>
    <p:sldLayoutId id="21474839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vedash.com/" TargetMode="External"/><Relationship Id="rId7" Type="http://schemas.openxmlformats.org/officeDocument/2006/relationships/hyperlink" Target="http://www.kanga-products.co.uk/" TargetMode="External"/><Relationship Id="rId2" Type="http://schemas.openxmlformats.org/officeDocument/2006/relationships/hyperlink" Target="http://www.wb5rvz.com/sd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dr-kits.net/" TargetMode="External"/><Relationship Id="rId5" Type="http://schemas.openxmlformats.org/officeDocument/2006/relationships/hyperlink" Target="http://www.sdrplay.com/" TargetMode="External"/><Relationship Id="rId4" Type="http://schemas.openxmlformats.org/officeDocument/2006/relationships/hyperlink" Target="http://www.rfspace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800" dirty="0" smtClean="0">
                <a:solidFill>
                  <a:srgbClr val="FFFF00"/>
                </a:solidFill>
              </a:rPr>
              <a:t>The Hardware of Software Defined Radios</a:t>
            </a:r>
            <a:endParaRPr lang="en-GB" sz="4800" dirty="0">
              <a:solidFill>
                <a:srgbClr val="FFFF00"/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9750" y="3284538"/>
            <a:ext cx="7854950" cy="1752600"/>
          </a:xfrm>
        </p:spPr>
        <p:txBody>
          <a:bodyPr/>
          <a:lstStyle/>
          <a:p>
            <a:pPr marR="0" eaLnBrk="1" hangingPunct="1"/>
            <a:r>
              <a:rPr lang="en-GB" altLang="en-US" smtClean="0">
                <a:solidFill>
                  <a:srgbClr val="FFFF00"/>
                </a:solidFill>
              </a:rPr>
              <a:t>From Softrock to IC-7300</a:t>
            </a:r>
          </a:p>
          <a:p>
            <a:pPr marR="0" eaLnBrk="1" hangingPunct="1"/>
            <a:endParaRPr lang="en-GB" altLang="en-US" smtClean="0">
              <a:solidFill>
                <a:srgbClr val="FFFF00"/>
              </a:solidFill>
            </a:endParaRPr>
          </a:p>
          <a:p>
            <a:pPr marR="0" eaLnBrk="1" hangingPunct="1"/>
            <a:r>
              <a:rPr lang="en-GB" altLang="en-US" smtClean="0">
                <a:solidFill>
                  <a:srgbClr val="FFFF00"/>
                </a:solidFill>
              </a:rPr>
              <a:t>Bryan, G8DKK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3550" y="692696"/>
            <a:ext cx="8305800" cy="1143000"/>
          </a:xfrm>
          <a:extLst/>
        </p:spPr>
        <p:txBody>
          <a:bodyPr/>
          <a:lstStyle/>
          <a:p>
            <a:pPr>
              <a:defRPr/>
            </a:pPr>
            <a:r>
              <a:rPr lang="en-US" altLang="en-US" sz="4400" b="1" smtClean="0"/>
              <a:t>Softrock Block Diagram</a:t>
            </a:r>
          </a:p>
        </p:txBody>
      </p:sp>
      <p:grpSp>
        <p:nvGrpSpPr>
          <p:cNvPr id="14339" name="Group 41"/>
          <p:cNvGrpSpPr>
            <a:grpSpLocks/>
          </p:cNvGrpSpPr>
          <p:nvPr/>
        </p:nvGrpSpPr>
        <p:grpSpPr bwMode="auto">
          <a:xfrm>
            <a:off x="1054100" y="2338388"/>
            <a:ext cx="6388100" cy="3176587"/>
            <a:chOff x="1392238" y="2376488"/>
            <a:chExt cx="6388100" cy="3176587"/>
          </a:xfrm>
        </p:grpSpPr>
        <p:sp>
          <p:nvSpPr>
            <p:cNvPr id="5" name="Rectangle 4"/>
            <p:cNvSpPr/>
            <p:nvPr/>
          </p:nvSpPr>
          <p:spPr bwMode="auto">
            <a:xfrm>
              <a:off x="1752601" y="4279900"/>
              <a:ext cx="966787" cy="7191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Bandpass Filter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008313" y="4278313"/>
              <a:ext cx="719138" cy="71913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Signal Splitter</a:t>
              </a:r>
            </a:p>
          </p:txBody>
        </p:sp>
        <p:cxnSp>
          <p:nvCxnSpPr>
            <p:cNvPr id="7" name="Elbow Connector 6"/>
            <p:cNvCxnSpPr>
              <a:stCxn id="5" idx="1"/>
            </p:cNvCxnSpPr>
            <p:nvPr/>
          </p:nvCxnSpPr>
          <p:spPr bwMode="auto">
            <a:xfrm rot="10800000">
              <a:off x="1536701" y="3933825"/>
              <a:ext cx="215900" cy="704850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1536701" y="3933825"/>
              <a:ext cx="107950" cy="2460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H="1" flipV="1">
              <a:off x="1392238" y="3933825"/>
              <a:ext cx="144463" cy="2460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3"/>
              <a:endCxn id="6" idx="1"/>
            </p:cNvCxnSpPr>
            <p:nvPr/>
          </p:nvCxnSpPr>
          <p:spPr bwMode="auto">
            <a:xfrm flipV="1">
              <a:off x="2719388" y="4638675"/>
              <a:ext cx="2889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 bwMode="auto">
            <a:xfrm>
              <a:off x="4159251" y="3633788"/>
              <a:ext cx="1081087" cy="191928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2" name="Elbow Connector 11"/>
            <p:cNvCxnSpPr>
              <a:stCxn id="6" idx="0"/>
            </p:cNvCxnSpPr>
            <p:nvPr/>
          </p:nvCxnSpPr>
          <p:spPr bwMode="auto">
            <a:xfrm rot="5400000" flipH="1" flipV="1">
              <a:off x="3652045" y="3771106"/>
              <a:ext cx="222250" cy="792163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6" idx="2"/>
            </p:cNvCxnSpPr>
            <p:nvPr/>
          </p:nvCxnSpPr>
          <p:spPr bwMode="auto">
            <a:xfrm rot="16200000" flipH="1">
              <a:off x="3689351" y="4675187"/>
              <a:ext cx="147638" cy="792163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 bwMode="auto">
            <a:xfrm>
              <a:off x="4411663" y="3775075"/>
              <a:ext cx="576263" cy="5048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032501" y="3708400"/>
              <a:ext cx="863600" cy="5778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Low Noise Amplifier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032501" y="4819650"/>
              <a:ext cx="863600" cy="5778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Low Noise Amplifier</a:t>
              </a:r>
              <a:endParaRPr lang="en-GB" sz="1000" dirty="0"/>
            </a:p>
          </p:txBody>
        </p:sp>
        <p:cxnSp>
          <p:nvCxnSpPr>
            <p:cNvPr id="17" name="Straight Arrow Connector 16"/>
            <p:cNvCxnSpPr>
              <a:endCxn id="15" idx="1"/>
            </p:cNvCxnSpPr>
            <p:nvPr/>
          </p:nvCxnSpPr>
          <p:spPr bwMode="auto">
            <a:xfrm>
              <a:off x="5240338" y="3997325"/>
              <a:ext cx="7921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6" idx="1"/>
            </p:cNvCxnSpPr>
            <p:nvPr/>
          </p:nvCxnSpPr>
          <p:spPr bwMode="auto">
            <a:xfrm>
              <a:off x="5240338" y="5108575"/>
              <a:ext cx="7921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5" idx="3"/>
            </p:cNvCxnSpPr>
            <p:nvPr/>
          </p:nvCxnSpPr>
          <p:spPr bwMode="auto">
            <a:xfrm flipV="1">
              <a:off x="6896101" y="3997325"/>
              <a:ext cx="5032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3"/>
            </p:cNvCxnSpPr>
            <p:nvPr/>
          </p:nvCxnSpPr>
          <p:spPr bwMode="auto">
            <a:xfrm flipV="1">
              <a:off x="6896101" y="5108575"/>
              <a:ext cx="5032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1" name="TextBox 20"/>
            <p:cNvSpPr txBox="1">
              <a:spLocks noChangeArrowheads="1"/>
            </p:cNvSpPr>
            <p:nvPr/>
          </p:nvSpPr>
          <p:spPr bwMode="auto">
            <a:xfrm>
              <a:off x="7434577" y="3819235"/>
              <a:ext cx="311298" cy="36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chemeClr val="tx2"/>
                  </a:solidFill>
                </a:rPr>
                <a:t>I</a:t>
              </a:r>
            </a:p>
          </p:txBody>
        </p:sp>
        <p:sp>
          <p:nvSpPr>
            <p:cNvPr id="14362" name="TextBox 21"/>
            <p:cNvSpPr txBox="1">
              <a:spLocks noChangeArrowheads="1"/>
            </p:cNvSpPr>
            <p:nvPr/>
          </p:nvSpPr>
          <p:spPr bwMode="auto">
            <a:xfrm>
              <a:off x="7400113" y="4923508"/>
              <a:ext cx="380225" cy="36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chemeClr val="tx2"/>
                  </a:solidFill>
                </a:rPr>
                <a:t>Q</a:t>
              </a: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V="1">
              <a:off x="4411663" y="3775075"/>
              <a:ext cx="576263" cy="503238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4411663" y="3775075"/>
              <a:ext cx="576263" cy="511175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 bwMode="auto">
            <a:xfrm>
              <a:off x="4411663" y="4819650"/>
              <a:ext cx="576263" cy="5778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4411663" y="4819650"/>
              <a:ext cx="576263" cy="57785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411663" y="4819650"/>
              <a:ext cx="576263" cy="57785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 bwMode="auto">
            <a:xfrm>
              <a:off x="3992563" y="2376488"/>
              <a:ext cx="863600" cy="72072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100" b="1" smtClean="0">
                  <a:solidFill>
                    <a:schemeClr val="tx2"/>
                  </a:solidFill>
                </a:rPr>
                <a:t>÷2</a:t>
              </a:r>
              <a:endParaRPr lang="en-GB" altLang="en-US" sz="1100" smtClean="0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216526" y="2376488"/>
              <a:ext cx="863600" cy="72072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100" b="1" smtClean="0">
                  <a:solidFill>
                    <a:schemeClr val="tx2"/>
                  </a:solidFill>
                </a:rPr>
                <a:t>÷2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726238" y="2384425"/>
              <a:ext cx="863600" cy="72072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Crystal Oscillator</a:t>
              </a:r>
            </a:p>
          </p:txBody>
        </p:sp>
        <p:cxnSp>
          <p:nvCxnSpPr>
            <p:cNvPr id="33" name="Elbow Connector 32"/>
            <p:cNvCxnSpPr>
              <a:stCxn id="28" idx="2"/>
              <a:endCxn id="14" idx="0"/>
            </p:cNvCxnSpPr>
            <p:nvPr/>
          </p:nvCxnSpPr>
          <p:spPr bwMode="auto">
            <a:xfrm rot="16200000" flipH="1">
              <a:off x="4223545" y="3298031"/>
              <a:ext cx="677862" cy="276225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29" idx="2"/>
              <a:endCxn id="11" idx="2"/>
            </p:cNvCxnSpPr>
            <p:nvPr/>
          </p:nvCxnSpPr>
          <p:spPr bwMode="auto">
            <a:xfrm rot="5400000">
              <a:off x="3946526" y="3851275"/>
              <a:ext cx="2455862" cy="947738"/>
            </a:xfrm>
            <a:prstGeom prst="bentConnector3">
              <a:avLst>
                <a:gd name="adj1" fmla="val 109304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3200400" y="6026150"/>
            <a:ext cx="2832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b="1">
                <a:solidFill>
                  <a:schemeClr val="tx2"/>
                </a:solidFill>
              </a:rPr>
              <a:t>Quadrature Sampling Detector</a:t>
            </a:r>
          </a:p>
        </p:txBody>
      </p:sp>
      <p:cxnSp>
        <p:nvCxnSpPr>
          <p:cNvPr id="21" name="Straight Connector 20"/>
          <p:cNvCxnSpPr>
            <a:stCxn id="28" idx="3"/>
            <a:endCxn id="29" idx="1"/>
          </p:cNvCxnSpPr>
          <p:nvPr/>
        </p:nvCxnSpPr>
        <p:spPr>
          <a:xfrm>
            <a:off x="4518025" y="2698750"/>
            <a:ext cx="3603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30" idx="1"/>
            <a:endCxn id="29" idx="0"/>
          </p:cNvCxnSpPr>
          <p:nvPr/>
        </p:nvCxnSpPr>
        <p:spPr>
          <a:xfrm rot="10800000">
            <a:off x="5310188" y="2338388"/>
            <a:ext cx="1077912" cy="368300"/>
          </a:xfrm>
          <a:prstGeom prst="bentConnector4">
            <a:avLst>
              <a:gd name="adj1" fmla="val 29971"/>
              <a:gd name="adj2" fmla="val 162069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endCxn id="28" idx="0"/>
          </p:cNvCxnSpPr>
          <p:nvPr/>
        </p:nvCxnSpPr>
        <p:spPr>
          <a:xfrm rot="10800000" flipV="1">
            <a:off x="4086225" y="2095500"/>
            <a:ext cx="1223963" cy="2428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1"/>
          <p:cNvSpPr txBox="1">
            <a:spLocks noChangeArrowheads="1"/>
          </p:cNvSpPr>
          <p:nvPr/>
        </p:nvSpPr>
        <p:spPr bwMode="auto">
          <a:xfrm>
            <a:off x="6989763" y="4321175"/>
            <a:ext cx="83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chemeClr val="accent1"/>
                </a:solidFill>
              </a:rPr>
              <a:t>To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 smtClean="0"/>
              <a:t>Softrock Board - Underside</a:t>
            </a:r>
          </a:p>
        </p:txBody>
      </p:sp>
      <p:pic>
        <p:nvPicPr>
          <p:cNvPr id="1536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0" y="2944813"/>
            <a:ext cx="6667500" cy="2371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 smtClean="0"/>
              <a:t>Softrock, Processing Output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accent1"/>
                </a:solidFill>
              </a:rPr>
              <a:t>Processing of the I/Q signals takes place in the CODEC in the PC sound card controlled by a software program. Bandwidths of 48kHz or 96kHz are usual</a:t>
            </a:r>
          </a:p>
          <a:p>
            <a:pPr lvl="1"/>
            <a:r>
              <a:rPr lang="en-GB" altLang="en-US" dirty="0" smtClean="0">
                <a:solidFill>
                  <a:schemeClr val="accent1"/>
                </a:solidFill>
              </a:rPr>
              <a:t>This includes selection of mode, demodulation of the signal and conversion to an audio output </a:t>
            </a:r>
            <a:r>
              <a:rPr lang="en-GB" altLang="en-US" dirty="0" smtClean="0">
                <a:solidFill>
                  <a:schemeClr val="accent1"/>
                </a:solidFill>
              </a:rPr>
              <a:t>to</a:t>
            </a:r>
            <a:r>
              <a:rPr lang="en-GB" altLang="en-US" dirty="0" smtClean="0">
                <a:solidFill>
                  <a:schemeClr val="accent1"/>
                </a:solidFill>
              </a:rPr>
              <a:t> </a:t>
            </a:r>
            <a:r>
              <a:rPr lang="en-GB" altLang="en-US" dirty="0" smtClean="0">
                <a:solidFill>
                  <a:schemeClr val="accent1"/>
                </a:solidFill>
              </a:rPr>
              <a:t>the PC speakers and/or headphone output</a:t>
            </a:r>
          </a:p>
          <a:p>
            <a:r>
              <a:rPr lang="en-GB" altLang="en-US" dirty="0" smtClean="0">
                <a:solidFill>
                  <a:schemeClr val="accent1"/>
                </a:solidFill>
              </a:rPr>
              <a:t>More complex SDRs will digitise the I/Q outputs via an on-board CODEC and convert to a digital bit stream to be sent over a USB 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smtClean="0"/>
              <a:t>DC SDR - RFSpace SDRIQ</a:t>
            </a:r>
          </a:p>
        </p:txBody>
      </p:sp>
      <p:pic>
        <p:nvPicPr>
          <p:cNvPr id="17411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349500"/>
            <a:ext cx="6110288" cy="3167063"/>
          </a:xfrm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1258888" y="5899150"/>
            <a:ext cx="7102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chemeClr val="tx2"/>
                </a:solidFill>
              </a:rPr>
              <a:t>100kHz – 30MHz Rx,  192kHz max SDR bandwidth over USB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SDR-IQ Internal</a:t>
            </a:r>
            <a:endParaRPr lang="en-GB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544616" cy="4158462"/>
          </a:xfrm>
        </p:spPr>
      </p:pic>
    </p:spTree>
    <p:extLst>
      <p:ext uri="{BB962C8B-B14F-4D97-AF65-F5344CB8AC3E}">
        <p14:creationId xmlns:p14="http://schemas.microsoft.com/office/powerpoint/2010/main" val="31284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smtClean="0"/>
              <a:t>DC SDR – SDRPlay RSP-1</a:t>
            </a:r>
          </a:p>
        </p:txBody>
      </p:sp>
      <p:pic>
        <p:nvPicPr>
          <p:cNvPr id="18435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133600"/>
            <a:ext cx="5327650" cy="3841750"/>
          </a:xfrm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1331913" y="6196013"/>
            <a:ext cx="6627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chemeClr val="tx2"/>
                </a:solidFill>
              </a:rPr>
              <a:t>10kHz – 2GHz Rx, 8MHz SDR bandwidth over USB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 smtClean="0"/>
              <a:t>SDR Play RSP-1 Internal</a:t>
            </a:r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989138"/>
            <a:ext cx="5545138" cy="4157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400" b="1" smtClean="0"/>
              <a:t>Elecraft KX3 – DC SDR</a:t>
            </a:r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00250"/>
            <a:ext cx="8229600" cy="4259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400" b="1" smtClean="0"/>
              <a:t>Superhet SDRs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</a:rPr>
              <a:t>These are probably the most common at the moment as most of the manufacturers removed the analogue demodulator and early audio stages from existing transceivers.</a:t>
            </a:r>
          </a:p>
          <a:p>
            <a:r>
              <a:rPr lang="en-US" altLang="en-US" smtClean="0">
                <a:solidFill>
                  <a:schemeClr val="accent1"/>
                </a:solidFill>
              </a:rPr>
              <a:t>Replaced by a final low frequency IF conversion followed by a SDR demodulator and modulator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en-US" sz="4400" b="1" dirty="0" err="1" smtClean="0"/>
              <a:t>Superhet</a:t>
            </a:r>
            <a:r>
              <a:rPr lang="en-US" altLang="en-US" sz="4400" b="1" dirty="0" smtClean="0"/>
              <a:t> SDRs</a:t>
            </a:r>
          </a:p>
        </p:txBody>
      </p:sp>
      <p:grpSp>
        <p:nvGrpSpPr>
          <p:cNvPr id="22531" name="Group 25"/>
          <p:cNvGrpSpPr>
            <a:grpSpLocks/>
          </p:cNvGrpSpPr>
          <p:nvPr/>
        </p:nvGrpSpPr>
        <p:grpSpPr bwMode="auto">
          <a:xfrm>
            <a:off x="654050" y="2341563"/>
            <a:ext cx="7715250" cy="2146300"/>
            <a:chOff x="653896" y="2341768"/>
            <a:chExt cx="7715041" cy="2146017"/>
          </a:xfrm>
        </p:grpSpPr>
        <p:sp>
          <p:nvSpPr>
            <p:cNvPr id="5" name="Rectangle 4"/>
            <p:cNvSpPr/>
            <p:nvPr/>
          </p:nvSpPr>
          <p:spPr>
            <a:xfrm>
              <a:off x="1115846" y="2687797"/>
              <a:ext cx="1001685" cy="72063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Bandpass Filter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74739" y="2687797"/>
              <a:ext cx="731818" cy="72063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Mixer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92328" y="2687797"/>
              <a:ext cx="950887" cy="72063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IF Amplifier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54376" y="2687797"/>
              <a:ext cx="804840" cy="72063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Mixer</a:t>
              </a:r>
            </a:p>
          </p:txBody>
        </p:sp>
        <p:cxnSp>
          <p:nvCxnSpPr>
            <p:cNvPr id="9" name="Straight Arrow Connector 8"/>
            <p:cNvCxnSpPr>
              <a:stCxn id="5" idx="3"/>
              <a:endCxn id="6" idx="1"/>
            </p:cNvCxnSpPr>
            <p:nvPr/>
          </p:nvCxnSpPr>
          <p:spPr>
            <a:xfrm>
              <a:off x="2117531" y="3048112"/>
              <a:ext cx="65720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774739" y="3840170"/>
              <a:ext cx="731818" cy="6476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Local </a:t>
              </a:r>
              <a:r>
                <a:rPr lang="en-GB" sz="1000" b="1" dirty="0" err="1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Osc</a:t>
              </a:r>
              <a:r>
                <a:rPr lang="en-GB" sz="10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VFO</a:t>
              </a:r>
            </a:p>
          </p:txBody>
        </p:sp>
        <p:cxnSp>
          <p:nvCxnSpPr>
            <p:cNvPr id="11" name="Straight Arrow Connector 10"/>
            <p:cNvCxnSpPr>
              <a:stCxn id="6" idx="3"/>
              <a:endCxn id="7" idx="1"/>
            </p:cNvCxnSpPr>
            <p:nvPr/>
          </p:nvCxnSpPr>
          <p:spPr>
            <a:xfrm>
              <a:off x="3506557" y="3048112"/>
              <a:ext cx="58577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8" idx="1"/>
            </p:cNvCxnSpPr>
            <p:nvPr/>
          </p:nvCxnSpPr>
          <p:spPr>
            <a:xfrm>
              <a:off x="5043215" y="3048112"/>
              <a:ext cx="51116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0"/>
              <a:endCxn id="6" idx="2"/>
            </p:cNvCxnSpPr>
            <p:nvPr/>
          </p:nvCxnSpPr>
          <p:spPr>
            <a:xfrm flipV="1">
              <a:off x="3141442" y="3408427"/>
              <a:ext cx="0" cy="43174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651309" y="2687797"/>
              <a:ext cx="1023910" cy="72063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SDR IF &amp; Audio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65714" y="2948113"/>
              <a:ext cx="234944" cy="19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6" name="Straight Connector 15"/>
            <p:cNvCxnSpPr>
              <a:stCxn id="14" idx="3"/>
              <a:endCxn id="15" idx="1"/>
            </p:cNvCxnSpPr>
            <p:nvPr/>
          </p:nvCxnSpPr>
          <p:spPr>
            <a:xfrm>
              <a:off x="7675219" y="3048112"/>
              <a:ext cx="1904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5" idx="1"/>
            </p:cNvCxnSpPr>
            <p:nvPr/>
          </p:nvCxnSpPr>
          <p:spPr>
            <a:xfrm rot="10800000">
              <a:off x="799942" y="2341768"/>
              <a:ext cx="315904" cy="706344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99942" y="2341768"/>
              <a:ext cx="109535" cy="2460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653896" y="2341768"/>
              <a:ext cx="146046" cy="2460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590887" y="3840170"/>
              <a:ext cx="731818" cy="6476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Fixed LO</a:t>
              </a:r>
            </a:p>
          </p:txBody>
        </p:sp>
        <p:cxnSp>
          <p:nvCxnSpPr>
            <p:cNvPr id="21" name="Straight Arrow Connector 20"/>
            <p:cNvCxnSpPr>
              <a:stCxn id="20" idx="0"/>
              <a:endCxn id="8" idx="2"/>
            </p:cNvCxnSpPr>
            <p:nvPr/>
          </p:nvCxnSpPr>
          <p:spPr>
            <a:xfrm flipV="1">
              <a:off x="5957590" y="3408427"/>
              <a:ext cx="0" cy="4317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14" idx="1"/>
            </p:cNvCxnSpPr>
            <p:nvPr/>
          </p:nvCxnSpPr>
          <p:spPr>
            <a:xfrm>
              <a:off x="6359216" y="3048112"/>
              <a:ext cx="29209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/>
          </p:nvSpPr>
          <p:spPr>
            <a:xfrm rot="16200000">
              <a:off x="7913360" y="2819519"/>
              <a:ext cx="453965" cy="45718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2532" name="TextBox 26"/>
          <p:cNvSpPr txBox="1">
            <a:spLocks noChangeArrowheads="1"/>
          </p:cNvSpPr>
          <p:nvPr/>
        </p:nvSpPr>
        <p:spPr bwMode="auto">
          <a:xfrm>
            <a:off x="295275" y="5013325"/>
            <a:ext cx="823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Conventional front end, SDR final IF with demod to AF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400" b="1" smtClean="0"/>
              <a:t>Topics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Acronyms</a:t>
            </a:r>
          </a:p>
          <a:p>
            <a:pPr lvl="1" eaLnBrk="1" hangingPunct="1"/>
            <a:r>
              <a:rPr lang="en-US" altLang="en-US" dirty="0" smtClean="0">
                <a:solidFill>
                  <a:srgbClr val="0070C0"/>
                </a:solidFill>
              </a:rPr>
              <a:t>Baseband definition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The DC Receiver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Some other Definitions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Software Defined Receivers (SDRs)</a:t>
            </a:r>
          </a:p>
          <a:p>
            <a:pPr lvl="1" eaLnBrk="1" hangingPunct="1"/>
            <a:r>
              <a:rPr lang="en-US" altLang="en-US" dirty="0" smtClean="0">
                <a:solidFill>
                  <a:srgbClr val="0070C0"/>
                </a:solidFill>
              </a:rPr>
              <a:t>Types of SDR</a:t>
            </a:r>
          </a:p>
          <a:p>
            <a:pPr eaLnBrk="1" hangingPunct="1"/>
            <a:r>
              <a:rPr lang="en-US" altLang="en-US" dirty="0" err="1" smtClean="0">
                <a:solidFill>
                  <a:srgbClr val="0070C0"/>
                </a:solidFill>
              </a:rPr>
              <a:t>Tx</a:t>
            </a:r>
            <a:r>
              <a:rPr lang="en-US" altLang="en-US" dirty="0" smtClean="0">
                <a:solidFill>
                  <a:srgbClr val="0070C0"/>
                </a:solidFill>
              </a:rPr>
              <a:t>/Rx SDRs – Future ideas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Some useful URLs</a:t>
            </a:r>
          </a:p>
          <a:p>
            <a:pPr eaLnBrk="1" hangingPunct="1"/>
            <a:endParaRPr lang="en-US" alt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Elecraft K3/K3s SDR Final IF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3556" name="Picture 2" descr="K3_ad_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49525"/>
            <a:ext cx="7488237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 smtClean="0"/>
              <a:t>Kenwood TS590SG SDR Final IF</a:t>
            </a:r>
          </a:p>
        </p:txBody>
      </p:sp>
      <p:pic>
        <p:nvPicPr>
          <p:cNvPr id="2457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0488" y="1935163"/>
            <a:ext cx="642302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Icom IC-9100 SDR Final IF</a:t>
            </a:r>
          </a:p>
        </p:txBody>
      </p:sp>
      <p:pic>
        <p:nvPicPr>
          <p:cNvPr id="25603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565400"/>
            <a:ext cx="7035800" cy="2735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Yaesu FT-991A SDR Final IF</a:t>
            </a:r>
          </a:p>
        </p:txBody>
      </p:sp>
      <p:pic>
        <p:nvPicPr>
          <p:cNvPr id="26627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708275"/>
            <a:ext cx="6394450" cy="2665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GB" altLang="en-US" sz="4400" b="1" smtClean="0"/>
              <a:t>Direct Sampling SDRs</a:t>
            </a:r>
          </a:p>
        </p:txBody>
      </p:sp>
      <p:grpSp>
        <p:nvGrpSpPr>
          <p:cNvPr id="27651" name="Group 18"/>
          <p:cNvGrpSpPr>
            <a:grpSpLocks/>
          </p:cNvGrpSpPr>
          <p:nvPr/>
        </p:nvGrpSpPr>
        <p:grpSpPr bwMode="auto">
          <a:xfrm>
            <a:off x="1204913" y="2271713"/>
            <a:ext cx="6799262" cy="3389312"/>
            <a:chOff x="1204913" y="2271713"/>
            <a:chExt cx="6799262" cy="3389312"/>
          </a:xfrm>
        </p:grpSpPr>
        <p:sp>
          <p:nvSpPr>
            <p:cNvPr id="5" name="Rectangle 4"/>
            <p:cNvSpPr/>
            <p:nvPr/>
          </p:nvSpPr>
          <p:spPr bwMode="auto">
            <a:xfrm>
              <a:off x="1565275" y="2995613"/>
              <a:ext cx="1079500" cy="72072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Bandpass Filter</a:t>
              </a:r>
            </a:p>
          </p:txBody>
        </p:sp>
        <p:cxnSp>
          <p:nvCxnSpPr>
            <p:cNvPr id="7" name="Elbow Connector 6"/>
            <p:cNvCxnSpPr>
              <a:stCxn id="5" idx="1"/>
            </p:cNvCxnSpPr>
            <p:nvPr/>
          </p:nvCxnSpPr>
          <p:spPr bwMode="auto">
            <a:xfrm rot="10800000">
              <a:off x="1349375" y="2649538"/>
              <a:ext cx="215900" cy="706437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1349375" y="2649538"/>
              <a:ext cx="107950" cy="2460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H="1" flipV="1">
              <a:off x="1204913" y="2649538"/>
              <a:ext cx="144462" cy="2460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entagon 9"/>
            <p:cNvSpPr/>
            <p:nvPr/>
          </p:nvSpPr>
          <p:spPr bwMode="auto">
            <a:xfrm flipH="1">
              <a:off x="3311525" y="3003550"/>
              <a:ext cx="1270000" cy="712788"/>
            </a:xfrm>
            <a:prstGeom prst="homePlat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ADC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3946525" y="3716338"/>
              <a:ext cx="0" cy="5048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 bwMode="auto">
            <a:xfrm>
              <a:off x="5195888" y="2271713"/>
              <a:ext cx="1296987" cy="216852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FPGA</a:t>
              </a:r>
            </a:p>
          </p:txBody>
        </p:sp>
        <p:sp>
          <p:nvSpPr>
            <p:cNvPr id="27661" name="TextBox 13"/>
            <p:cNvSpPr txBox="1">
              <a:spLocks noChangeArrowheads="1"/>
            </p:cNvSpPr>
            <p:nvPr/>
          </p:nvSpPr>
          <p:spPr bwMode="auto">
            <a:xfrm>
              <a:off x="3377526" y="4260835"/>
              <a:ext cx="1204032" cy="307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 b="1">
                  <a:solidFill>
                    <a:schemeClr val="tx2"/>
                  </a:solidFill>
                </a:rPr>
                <a:t>ADC Clock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081838" y="3003550"/>
              <a:ext cx="922337" cy="7191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USB?</a:t>
              </a:r>
            </a:p>
          </p:txBody>
        </p:sp>
        <p:cxnSp>
          <p:nvCxnSpPr>
            <p:cNvPr id="16" name="Straight Arrow Connector 15"/>
            <p:cNvCxnSpPr>
              <a:stCxn id="12" idx="3"/>
              <a:endCxn id="15" idx="1"/>
            </p:cNvCxnSpPr>
            <p:nvPr/>
          </p:nvCxnSpPr>
          <p:spPr bwMode="auto">
            <a:xfrm>
              <a:off x="6492875" y="3355975"/>
              <a:ext cx="588963" cy="63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 bwMode="auto">
            <a:xfrm>
              <a:off x="5340350" y="5013325"/>
              <a:ext cx="1008063" cy="6477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altLang="en-US" sz="1400" b="1" smtClean="0">
                  <a:solidFill>
                    <a:schemeClr val="tx2"/>
                  </a:solidFill>
                </a:rPr>
                <a:t>μ</a:t>
              </a:r>
              <a:r>
                <a:rPr lang="en-GB" altLang="en-US" sz="1400" b="1" smtClean="0">
                  <a:solidFill>
                    <a:schemeClr val="tx2"/>
                  </a:solidFill>
                </a:rPr>
                <a:t>P</a:t>
              </a:r>
            </a:p>
          </p:txBody>
        </p:sp>
        <p:cxnSp>
          <p:nvCxnSpPr>
            <p:cNvPr id="18" name="Straight Connector 17"/>
            <p:cNvCxnSpPr>
              <a:stCxn id="17" idx="0"/>
              <a:endCxn id="12" idx="2"/>
            </p:cNvCxnSpPr>
            <p:nvPr/>
          </p:nvCxnSpPr>
          <p:spPr bwMode="auto">
            <a:xfrm flipV="1">
              <a:off x="5843588" y="4440238"/>
              <a:ext cx="0" cy="5730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/>
          <p:cNvCxnSpPr>
            <a:stCxn id="5" idx="3"/>
            <a:endCxn id="10" idx="3"/>
          </p:cNvCxnSpPr>
          <p:nvPr/>
        </p:nvCxnSpPr>
        <p:spPr>
          <a:xfrm>
            <a:off x="2644775" y="3355975"/>
            <a:ext cx="666750" cy="47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  <a:endCxn id="12" idx="1"/>
          </p:cNvCxnSpPr>
          <p:nvPr/>
        </p:nvCxnSpPr>
        <p:spPr>
          <a:xfrm flipV="1">
            <a:off x="4581525" y="3355975"/>
            <a:ext cx="614363" cy="47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400" b="1" smtClean="0"/>
              <a:t>Perseus SDR Rx</a:t>
            </a:r>
          </a:p>
        </p:txBody>
      </p:sp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276475"/>
            <a:ext cx="5761037" cy="3475038"/>
          </a:xfrm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860425" y="6054725"/>
            <a:ext cx="7561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chemeClr val="accent1"/>
                </a:solidFill>
              </a:rPr>
              <a:t>10kHz - 30MHz, 80Msamples/sec ADC, 1.6MHz Baseband B/W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400" b="1" smtClean="0"/>
              <a:t>Perseus – Internal</a:t>
            </a:r>
          </a:p>
        </p:txBody>
      </p:sp>
      <p:pic>
        <p:nvPicPr>
          <p:cNvPr id="296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060575"/>
            <a:ext cx="5616575" cy="4230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smtClean="0"/>
              <a:t>Elad FDM Duo</a:t>
            </a:r>
          </a:p>
        </p:txBody>
      </p:sp>
      <p:pic>
        <p:nvPicPr>
          <p:cNvPr id="307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989138"/>
            <a:ext cx="4967287" cy="4471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400" b="1" smtClean="0"/>
              <a:t>Icom IC-7300</a:t>
            </a:r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276475"/>
            <a:ext cx="6577013" cy="2952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smtClean="0"/>
              <a:t>Tx/Rx SDRs – The Future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</a:rPr>
              <a:t>Although most of the manufacturers are now integrating SDR into their products where does this leave the amateur community with regard to experimentation?</a:t>
            </a:r>
          </a:p>
          <a:p>
            <a:r>
              <a:rPr lang="en-US" altLang="en-US" smtClean="0">
                <a:solidFill>
                  <a:schemeClr val="accent1"/>
                </a:solidFill>
              </a:rPr>
              <a:t>There are some building blocks available at reasonable prices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400" b="1" smtClean="0"/>
              <a:t>Acronyms &amp; Buzz Words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rgbClr val="0070C0"/>
                </a:solidFill>
              </a:rPr>
              <a:t>Acronyms – abbreviations</a:t>
            </a:r>
          </a:p>
          <a:p>
            <a:pPr lvl="1" eaLnBrk="1" hangingPunct="1"/>
            <a:r>
              <a:rPr lang="en-GB" altLang="en-US" b="1" smtClean="0">
                <a:solidFill>
                  <a:srgbClr val="0070C0"/>
                </a:solidFill>
              </a:rPr>
              <a:t>ADC</a:t>
            </a:r>
            <a:r>
              <a:rPr lang="en-GB" altLang="en-US" smtClean="0">
                <a:solidFill>
                  <a:srgbClr val="0070C0"/>
                </a:solidFill>
              </a:rPr>
              <a:t> or </a:t>
            </a:r>
            <a:r>
              <a:rPr lang="en-GB" altLang="en-US" b="1" smtClean="0">
                <a:solidFill>
                  <a:srgbClr val="0070C0"/>
                </a:solidFill>
              </a:rPr>
              <a:t>A/D</a:t>
            </a:r>
            <a:r>
              <a:rPr lang="en-GB" altLang="en-US" smtClean="0">
                <a:solidFill>
                  <a:srgbClr val="0070C0"/>
                </a:solidFill>
              </a:rPr>
              <a:t>: </a:t>
            </a:r>
            <a:r>
              <a:rPr lang="en-GB" altLang="en-US" b="1" smtClean="0">
                <a:solidFill>
                  <a:srgbClr val="0070C0"/>
                </a:solidFill>
              </a:rPr>
              <a:t>A</a:t>
            </a:r>
            <a:r>
              <a:rPr lang="en-GB" altLang="en-US" smtClean="0">
                <a:solidFill>
                  <a:srgbClr val="0070C0"/>
                </a:solidFill>
              </a:rPr>
              <a:t>nalogue to </a:t>
            </a:r>
            <a:r>
              <a:rPr lang="en-GB" altLang="en-US" b="1" smtClean="0">
                <a:solidFill>
                  <a:srgbClr val="0070C0"/>
                </a:solidFill>
              </a:rPr>
              <a:t>D</a:t>
            </a:r>
            <a:r>
              <a:rPr lang="en-GB" altLang="en-US" smtClean="0">
                <a:solidFill>
                  <a:srgbClr val="0070C0"/>
                </a:solidFill>
              </a:rPr>
              <a:t>igital </a:t>
            </a:r>
            <a:r>
              <a:rPr lang="en-GB" altLang="en-US" b="1" smtClean="0">
                <a:solidFill>
                  <a:srgbClr val="0070C0"/>
                </a:solidFill>
              </a:rPr>
              <a:t>C</a:t>
            </a:r>
            <a:r>
              <a:rPr lang="en-GB" altLang="en-US" smtClean="0">
                <a:solidFill>
                  <a:srgbClr val="0070C0"/>
                </a:solidFill>
              </a:rPr>
              <a:t>onverter</a:t>
            </a:r>
          </a:p>
          <a:p>
            <a:pPr lvl="1" eaLnBrk="1" hangingPunct="1"/>
            <a:r>
              <a:rPr lang="en-GB" altLang="en-US" b="1" smtClean="0">
                <a:solidFill>
                  <a:srgbClr val="0070C0"/>
                </a:solidFill>
              </a:rPr>
              <a:t>DAC</a:t>
            </a:r>
            <a:r>
              <a:rPr lang="en-GB" altLang="en-US" smtClean="0">
                <a:solidFill>
                  <a:srgbClr val="0070C0"/>
                </a:solidFill>
              </a:rPr>
              <a:t> or </a:t>
            </a:r>
            <a:r>
              <a:rPr lang="en-GB" altLang="en-US" b="1" smtClean="0">
                <a:solidFill>
                  <a:srgbClr val="0070C0"/>
                </a:solidFill>
              </a:rPr>
              <a:t>D/A</a:t>
            </a:r>
            <a:r>
              <a:rPr lang="en-GB" altLang="en-US" smtClean="0">
                <a:solidFill>
                  <a:srgbClr val="0070C0"/>
                </a:solidFill>
              </a:rPr>
              <a:t>: </a:t>
            </a:r>
            <a:r>
              <a:rPr lang="en-GB" altLang="en-US" b="1" smtClean="0">
                <a:solidFill>
                  <a:srgbClr val="0070C0"/>
                </a:solidFill>
              </a:rPr>
              <a:t>D</a:t>
            </a:r>
            <a:r>
              <a:rPr lang="en-GB" altLang="en-US" smtClean="0">
                <a:solidFill>
                  <a:srgbClr val="0070C0"/>
                </a:solidFill>
              </a:rPr>
              <a:t>igital to </a:t>
            </a:r>
            <a:r>
              <a:rPr lang="en-GB" altLang="en-US" b="1" smtClean="0">
                <a:solidFill>
                  <a:srgbClr val="0070C0"/>
                </a:solidFill>
              </a:rPr>
              <a:t>A</a:t>
            </a:r>
            <a:r>
              <a:rPr lang="en-GB" altLang="en-US" smtClean="0">
                <a:solidFill>
                  <a:srgbClr val="0070C0"/>
                </a:solidFill>
              </a:rPr>
              <a:t>nalogue </a:t>
            </a:r>
            <a:r>
              <a:rPr lang="en-GB" altLang="en-US" b="1" smtClean="0">
                <a:solidFill>
                  <a:srgbClr val="0070C0"/>
                </a:solidFill>
              </a:rPr>
              <a:t>C</a:t>
            </a:r>
            <a:r>
              <a:rPr lang="en-GB" altLang="en-US" smtClean="0">
                <a:solidFill>
                  <a:srgbClr val="0070C0"/>
                </a:solidFill>
              </a:rPr>
              <a:t>onverter</a:t>
            </a:r>
          </a:p>
          <a:p>
            <a:pPr lvl="1" eaLnBrk="1" hangingPunct="1"/>
            <a:r>
              <a:rPr lang="en-GB" altLang="en-US" b="1" smtClean="0">
                <a:solidFill>
                  <a:srgbClr val="0070C0"/>
                </a:solidFill>
              </a:rPr>
              <a:t>DSP</a:t>
            </a:r>
            <a:r>
              <a:rPr lang="en-GB" altLang="en-US" smtClean="0">
                <a:solidFill>
                  <a:srgbClr val="0070C0"/>
                </a:solidFill>
              </a:rPr>
              <a:t>: </a:t>
            </a:r>
            <a:r>
              <a:rPr lang="en-GB" altLang="en-US" b="1" smtClean="0">
                <a:solidFill>
                  <a:srgbClr val="0070C0"/>
                </a:solidFill>
              </a:rPr>
              <a:t>D</a:t>
            </a:r>
            <a:r>
              <a:rPr lang="en-GB" altLang="en-US" smtClean="0">
                <a:solidFill>
                  <a:srgbClr val="0070C0"/>
                </a:solidFill>
              </a:rPr>
              <a:t>igital </a:t>
            </a:r>
            <a:r>
              <a:rPr lang="en-GB" altLang="en-US" b="1" smtClean="0">
                <a:solidFill>
                  <a:srgbClr val="0070C0"/>
                </a:solidFill>
              </a:rPr>
              <a:t>S</a:t>
            </a:r>
            <a:r>
              <a:rPr lang="en-GB" altLang="en-US" smtClean="0">
                <a:solidFill>
                  <a:srgbClr val="0070C0"/>
                </a:solidFill>
              </a:rPr>
              <a:t>ignal </a:t>
            </a:r>
            <a:r>
              <a:rPr lang="en-GB" altLang="en-US" b="1" smtClean="0">
                <a:solidFill>
                  <a:srgbClr val="0070C0"/>
                </a:solidFill>
              </a:rPr>
              <a:t>P</a:t>
            </a:r>
            <a:r>
              <a:rPr lang="en-GB" altLang="en-US" smtClean="0">
                <a:solidFill>
                  <a:srgbClr val="0070C0"/>
                </a:solidFill>
              </a:rPr>
              <a:t>rocessor</a:t>
            </a:r>
          </a:p>
          <a:p>
            <a:pPr lvl="1" eaLnBrk="1" hangingPunct="1"/>
            <a:r>
              <a:rPr lang="en-GB" altLang="en-US" b="1" smtClean="0">
                <a:solidFill>
                  <a:srgbClr val="0070C0"/>
                </a:solidFill>
              </a:rPr>
              <a:t>FPGA</a:t>
            </a:r>
            <a:r>
              <a:rPr lang="en-GB" altLang="en-US" smtClean="0">
                <a:solidFill>
                  <a:srgbClr val="0070C0"/>
                </a:solidFill>
              </a:rPr>
              <a:t>: </a:t>
            </a:r>
            <a:r>
              <a:rPr lang="en-GB" altLang="en-US" b="1" smtClean="0">
                <a:solidFill>
                  <a:srgbClr val="0070C0"/>
                </a:solidFill>
              </a:rPr>
              <a:t>F</a:t>
            </a:r>
            <a:r>
              <a:rPr lang="en-GB" altLang="en-US" smtClean="0">
                <a:solidFill>
                  <a:srgbClr val="0070C0"/>
                </a:solidFill>
              </a:rPr>
              <a:t>ield </a:t>
            </a:r>
            <a:r>
              <a:rPr lang="en-GB" altLang="en-US" b="1" smtClean="0">
                <a:solidFill>
                  <a:srgbClr val="0070C0"/>
                </a:solidFill>
              </a:rPr>
              <a:t>P</a:t>
            </a:r>
            <a:r>
              <a:rPr lang="en-GB" altLang="en-US" smtClean="0">
                <a:solidFill>
                  <a:srgbClr val="0070C0"/>
                </a:solidFill>
              </a:rPr>
              <a:t>rogrammable </a:t>
            </a:r>
            <a:r>
              <a:rPr lang="en-GB" altLang="en-US" b="1" smtClean="0">
                <a:solidFill>
                  <a:srgbClr val="0070C0"/>
                </a:solidFill>
              </a:rPr>
              <a:t>G</a:t>
            </a:r>
            <a:r>
              <a:rPr lang="en-GB" altLang="en-US" smtClean="0">
                <a:solidFill>
                  <a:srgbClr val="0070C0"/>
                </a:solidFill>
              </a:rPr>
              <a:t>ate </a:t>
            </a:r>
            <a:r>
              <a:rPr lang="en-GB" altLang="en-US" b="1" smtClean="0">
                <a:solidFill>
                  <a:srgbClr val="0070C0"/>
                </a:solidFill>
              </a:rPr>
              <a:t>A</a:t>
            </a:r>
            <a:r>
              <a:rPr lang="en-GB" altLang="en-US" smtClean="0">
                <a:solidFill>
                  <a:srgbClr val="0070C0"/>
                </a:solidFill>
              </a:rPr>
              <a:t>rray</a:t>
            </a:r>
          </a:p>
          <a:p>
            <a:pPr lvl="1" eaLnBrk="1" hangingPunct="1"/>
            <a:r>
              <a:rPr lang="en-GB" altLang="en-US" b="1" smtClean="0">
                <a:solidFill>
                  <a:srgbClr val="0070C0"/>
                </a:solidFill>
              </a:rPr>
              <a:t>CODEC</a:t>
            </a:r>
            <a:r>
              <a:rPr lang="en-GB" altLang="en-US" smtClean="0">
                <a:solidFill>
                  <a:srgbClr val="0070C0"/>
                </a:solidFill>
              </a:rPr>
              <a:t>: Code/Decode</a:t>
            </a:r>
          </a:p>
          <a:p>
            <a:pPr lvl="1" eaLnBrk="1" hangingPunct="1"/>
            <a:r>
              <a:rPr lang="en-GB" altLang="en-US" b="1" smtClean="0">
                <a:solidFill>
                  <a:srgbClr val="0070C0"/>
                </a:solidFill>
              </a:rPr>
              <a:t>QSD</a:t>
            </a:r>
            <a:r>
              <a:rPr lang="en-GB" altLang="en-US" smtClean="0">
                <a:solidFill>
                  <a:srgbClr val="0070C0"/>
                </a:solidFill>
              </a:rPr>
              <a:t>: </a:t>
            </a:r>
            <a:r>
              <a:rPr lang="en-GB" altLang="en-US" b="1" smtClean="0">
                <a:solidFill>
                  <a:srgbClr val="0070C0"/>
                </a:solidFill>
              </a:rPr>
              <a:t>Q</a:t>
            </a:r>
            <a:r>
              <a:rPr lang="en-GB" altLang="en-US" smtClean="0">
                <a:solidFill>
                  <a:srgbClr val="0070C0"/>
                </a:solidFill>
              </a:rPr>
              <a:t>uadrature </a:t>
            </a:r>
            <a:r>
              <a:rPr lang="en-GB" altLang="en-US" b="1" smtClean="0">
                <a:solidFill>
                  <a:srgbClr val="0070C0"/>
                </a:solidFill>
              </a:rPr>
              <a:t>S</a:t>
            </a:r>
            <a:r>
              <a:rPr lang="en-GB" altLang="en-US" smtClean="0">
                <a:solidFill>
                  <a:srgbClr val="0070C0"/>
                </a:solidFill>
              </a:rPr>
              <a:t>ampling </a:t>
            </a:r>
            <a:r>
              <a:rPr lang="en-GB" altLang="en-US" b="1" smtClean="0">
                <a:solidFill>
                  <a:srgbClr val="0070C0"/>
                </a:solidFill>
              </a:rPr>
              <a:t>D</a:t>
            </a:r>
            <a:r>
              <a:rPr lang="en-GB" altLang="en-US" smtClean="0">
                <a:solidFill>
                  <a:srgbClr val="0070C0"/>
                </a:solidFill>
              </a:rPr>
              <a:t>etector</a:t>
            </a:r>
          </a:p>
          <a:p>
            <a:pPr lvl="1" eaLnBrk="1" hangingPunct="1"/>
            <a:r>
              <a:rPr lang="en-GB" altLang="en-US" b="1" smtClean="0">
                <a:solidFill>
                  <a:srgbClr val="0070C0"/>
                </a:solidFill>
              </a:rPr>
              <a:t>I/Q</a:t>
            </a:r>
            <a:r>
              <a:rPr lang="en-GB" altLang="en-US" smtClean="0">
                <a:solidFill>
                  <a:srgbClr val="0070C0"/>
                </a:solidFill>
              </a:rPr>
              <a:t>: </a:t>
            </a:r>
            <a:r>
              <a:rPr lang="en-GB" altLang="en-US" b="1" smtClean="0">
                <a:solidFill>
                  <a:srgbClr val="0070C0"/>
                </a:solidFill>
              </a:rPr>
              <a:t>I</a:t>
            </a:r>
            <a:r>
              <a:rPr lang="en-GB" altLang="en-US" smtClean="0">
                <a:solidFill>
                  <a:srgbClr val="0070C0"/>
                </a:solidFill>
              </a:rPr>
              <a:t>n-Phase / </a:t>
            </a:r>
            <a:r>
              <a:rPr lang="en-GB" altLang="en-US" b="1" smtClean="0">
                <a:solidFill>
                  <a:srgbClr val="0070C0"/>
                </a:solidFill>
              </a:rPr>
              <a:t>Q</a:t>
            </a:r>
            <a:r>
              <a:rPr lang="en-GB" altLang="en-US" smtClean="0">
                <a:solidFill>
                  <a:srgbClr val="0070C0"/>
                </a:solidFill>
              </a:rPr>
              <a:t>uadrature Phase</a:t>
            </a:r>
          </a:p>
          <a:p>
            <a:pPr lvl="1" eaLnBrk="1" hangingPunct="1"/>
            <a:r>
              <a:rPr lang="en-GB" altLang="en-US" b="1" smtClean="0">
                <a:solidFill>
                  <a:srgbClr val="0070C0"/>
                </a:solidFill>
              </a:rPr>
              <a:t>DC</a:t>
            </a:r>
            <a:r>
              <a:rPr lang="en-GB" altLang="en-US" smtClean="0">
                <a:solidFill>
                  <a:srgbClr val="0070C0"/>
                </a:solidFill>
              </a:rPr>
              <a:t> Rx: Direct Conversion receiver</a:t>
            </a:r>
          </a:p>
          <a:p>
            <a:pPr lvl="1" eaLnBrk="1" hangingPunct="1"/>
            <a:r>
              <a:rPr lang="en-GB" altLang="en-US" smtClean="0">
                <a:solidFill>
                  <a:srgbClr val="0070C0"/>
                </a:solidFill>
              </a:rPr>
              <a:t>Baseband: next slide 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smtClean="0"/>
              <a:t>Analog Devices Pluto SDR Tx/Rx</a:t>
            </a:r>
          </a:p>
        </p:txBody>
      </p:sp>
      <p:pic>
        <p:nvPicPr>
          <p:cNvPr id="33795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989138"/>
            <a:ext cx="5329237" cy="4119562"/>
          </a:xfrm>
        </p:spPr>
      </p:pic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2124075" y="6211888"/>
            <a:ext cx="5603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chemeClr val="tx2"/>
                </a:solidFill>
              </a:rPr>
              <a:t>325MHz – 3800MHz Rx/Tx, at up to 61.44Msps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/>
              <a:t>Lime SDR Transceiver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315" y="1108213"/>
            <a:ext cx="4071394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 smtClean="0"/>
              <a:t>Last Slide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solidFill>
                  <a:schemeClr val="accent1"/>
                </a:solidFill>
              </a:rPr>
              <a:t>That’s all folks</a:t>
            </a:r>
          </a:p>
          <a:p>
            <a:r>
              <a:rPr lang="en-GB" altLang="en-US" smtClean="0">
                <a:solidFill>
                  <a:schemeClr val="accent1"/>
                </a:solidFill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400" b="1" smtClean="0"/>
              <a:t>Useful URLs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1"/>
                </a:solidFill>
                <a:hlinkClick r:id="rId2"/>
              </a:rPr>
              <a:t>www.wb5rvz.com/sdr</a:t>
            </a:r>
            <a:endParaRPr lang="en-US" altLang="en-US" dirty="0" smtClean="0">
              <a:solidFill>
                <a:schemeClr val="accent1"/>
              </a:solidFill>
            </a:endParaRPr>
          </a:p>
          <a:p>
            <a:r>
              <a:rPr lang="en-US" altLang="en-US" dirty="0" smtClean="0">
                <a:solidFill>
                  <a:schemeClr val="accent1"/>
                </a:solidFill>
                <a:hlinkClick r:id="rId3"/>
              </a:rPr>
              <a:t>www.fivedash.com</a:t>
            </a:r>
            <a:r>
              <a:rPr lang="en-US" altLang="en-US" dirty="0" smtClean="0">
                <a:solidFill>
                  <a:schemeClr val="accent1"/>
                </a:solidFill>
              </a:rPr>
              <a:t> (KB9YIG)</a:t>
            </a:r>
          </a:p>
          <a:p>
            <a:r>
              <a:rPr lang="en-US" altLang="en-US" dirty="0" smtClean="0">
                <a:solidFill>
                  <a:schemeClr val="accent1"/>
                </a:solidFill>
                <a:hlinkClick r:id="rId4"/>
              </a:rPr>
              <a:t>www.rfspace.com</a:t>
            </a:r>
            <a:endParaRPr lang="en-US" altLang="en-US" dirty="0" smtClean="0">
              <a:solidFill>
                <a:schemeClr val="accent1"/>
              </a:solidFill>
            </a:endParaRPr>
          </a:p>
          <a:p>
            <a:r>
              <a:rPr lang="en-US" altLang="en-US" dirty="0" smtClean="0">
                <a:solidFill>
                  <a:schemeClr val="accent1"/>
                </a:solidFill>
                <a:hlinkClick r:id="rId5"/>
              </a:rPr>
              <a:t>www.sdrplay.com</a:t>
            </a:r>
            <a:endParaRPr lang="en-US" altLang="en-US" dirty="0" smtClean="0">
              <a:solidFill>
                <a:schemeClr val="accent1"/>
              </a:solidFill>
            </a:endParaRPr>
          </a:p>
          <a:p>
            <a:r>
              <a:rPr lang="en-US" altLang="en-US" dirty="0" smtClean="0">
                <a:solidFill>
                  <a:schemeClr val="accent1"/>
                </a:solidFill>
                <a:hlinkClick r:id="rId6"/>
              </a:rPr>
              <a:t>www.sdr-kits.net</a:t>
            </a:r>
            <a:endParaRPr lang="en-US" altLang="en-US" dirty="0" smtClean="0">
              <a:solidFill>
                <a:schemeClr val="accent1"/>
              </a:solidFill>
            </a:endParaRPr>
          </a:p>
          <a:p>
            <a:r>
              <a:rPr lang="en-US" altLang="en-US" dirty="0" smtClean="0">
                <a:solidFill>
                  <a:schemeClr val="accent1"/>
                </a:solidFill>
                <a:hlinkClick r:id="rId7"/>
              </a:rPr>
              <a:t>www.kanga-products.co.uk</a:t>
            </a:r>
            <a:endParaRPr lang="en-US" altLang="en-US" dirty="0" smtClean="0">
              <a:solidFill>
                <a:schemeClr val="accent1"/>
              </a:solidFill>
            </a:endParaRPr>
          </a:p>
          <a:p>
            <a:endParaRPr lang="en-US" altLang="en-US" dirty="0" smtClean="0">
              <a:solidFill>
                <a:schemeClr val="accent1"/>
              </a:solidFill>
            </a:endParaRPr>
          </a:p>
          <a:p>
            <a:endParaRPr lang="en-US" alt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400" b="1" smtClean="0"/>
              <a:t>Baseband</a:t>
            </a:r>
            <a:r>
              <a:rPr lang="en-GB" altLang="en-US" b="1" smtClean="0"/>
              <a:t> </a:t>
            </a:r>
            <a:r>
              <a:rPr lang="en-GB" altLang="en-US" sz="3600" b="1" smtClean="0"/>
              <a:t>– what is it?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20688" y="1916113"/>
            <a:ext cx="8229600" cy="4389437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1"/>
                </a:solidFill>
              </a:rPr>
              <a:t>A section of continuous electromagnetic spectrum starting at approx. 0Hz and extending to a frequency defined by the user</a:t>
            </a:r>
          </a:p>
          <a:p>
            <a:pPr eaLnBrk="1" hangingPunct="1"/>
            <a:r>
              <a:rPr lang="en-US" altLang="en-US" smtClean="0">
                <a:solidFill>
                  <a:schemeClr val="accent1"/>
                </a:solidFill>
              </a:rPr>
              <a:t>The Baseband bandwidth is therefore determined by the maximum frequency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088" y="4437063"/>
            <a:ext cx="7416800" cy="5762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1331913" y="4437063"/>
            <a:ext cx="0" cy="576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95513" y="4437063"/>
            <a:ext cx="0" cy="576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3575" y="4437063"/>
            <a:ext cx="0" cy="576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51275" y="44370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" idx="0"/>
            <a:endCxn id="2" idx="2"/>
          </p:cNvCxnSpPr>
          <p:nvPr/>
        </p:nvCxnSpPr>
        <p:spPr>
          <a:xfrm>
            <a:off x="4535488" y="4437063"/>
            <a:ext cx="0" cy="576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95963" y="4437063"/>
            <a:ext cx="0" cy="576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92950" y="4437063"/>
            <a:ext cx="0" cy="576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TextBox 16"/>
          <p:cNvSpPr txBox="1">
            <a:spLocks noChangeArrowheads="1"/>
          </p:cNvSpPr>
          <p:nvPr/>
        </p:nvSpPr>
        <p:spPr bwMode="auto">
          <a:xfrm>
            <a:off x="611188" y="5126038"/>
            <a:ext cx="8281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/>
              <a:t> 0   1kHz    10kHz    100kHz     1MHz        10MHz      100MHz    1GHz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GB" altLang="en-US" sz="3600" b="1" smtClean="0"/>
              <a:t>The Direct Conversion Receiver</a:t>
            </a:r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690563" y="2597150"/>
            <a:ext cx="7697787" cy="2144713"/>
            <a:chOff x="690578" y="2596366"/>
            <a:chExt cx="7697847" cy="2146017"/>
          </a:xfrm>
        </p:grpSpPr>
        <p:sp>
          <p:nvSpPr>
            <p:cNvPr id="5" name="Rectangle 4"/>
            <p:cNvSpPr/>
            <p:nvPr/>
          </p:nvSpPr>
          <p:spPr>
            <a:xfrm>
              <a:off x="1050943" y="2942651"/>
              <a:ext cx="1079508" cy="7195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Bandpass Filter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78156" y="2942651"/>
              <a:ext cx="720731" cy="7195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Mixer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75154" y="2942651"/>
              <a:ext cx="936632" cy="7195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Low Pass Filter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15028" y="2942651"/>
              <a:ext cx="936632" cy="7195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Isosceles Triangle 8"/>
            <p:cNvSpPr/>
            <p:nvPr/>
          </p:nvSpPr>
          <p:spPr>
            <a:xfrm rot="5400000">
              <a:off x="5730778" y="3068281"/>
              <a:ext cx="503544" cy="4683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0" name="Straight Arrow Connector 9"/>
            <p:cNvCxnSpPr>
              <a:stCxn id="5" idx="3"/>
              <a:endCxn id="6" idx="1"/>
            </p:cNvCxnSpPr>
            <p:nvPr/>
          </p:nvCxnSpPr>
          <p:spPr>
            <a:xfrm>
              <a:off x="2130451" y="3301645"/>
              <a:ext cx="6477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2778156" y="4094289"/>
              <a:ext cx="720731" cy="64809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Local </a:t>
              </a:r>
              <a:r>
                <a:rPr lang="en-GB" sz="1000" b="1" dirty="0" err="1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Osc</a:t>
              </a:r>
              <a:endParaRPr lang="en-GB" sz="10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defRPr/>
              </a:pPr>
              <a:r>
                <a:rPr lang="en-GB" sz="10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VFO</a:t>
              </a:r>
            </a:p>
          </p:txBody>
        </p:sp>
        <p:cxnSp>
          <p:nvCxnSpPr>
            <p:cNvPr id="12" name="Straight Arrow Connector 11"/>
            <p:cNvCxnSpPr>
              <a:stCxn id="6" idx="3"/>
              <a:endCxn id="7" idx="1"/>
            </p:cNvCxnSpPr>
            <p:nvPr/>
          </p:nvCxnSpPr>
          <p:spPr>
            <a:xfrm>
              <a:off x="3498887" y="3301645"/>
              <a:ext cx="57626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3"/>
              <a:endCxn id="8" idx="1"/>
            </p:cNvCxnSpPr>
            <p:nvPr/>
          </p:nvCxnSpPr>
          <p:spPr>
            <a:xfrm>
              <a:off x="5011787" y="3301645"/>
              <a:ext cx="5032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0"/>
              <a:endCxn id="6" idx="2"/>
            </p:cNvCxnSpPr>
            <p:nvPr/>
          </p:nvCxnSpPr>
          <p:spPr>
            <a:xfrm flipV="1">
              <a:off x="3138522" y="3662227"/>
              <a:ext cx="0" cy="43206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230" name="TextBox 14"/>
            <p:cNvSpPr txBox="1">
              <a:spLocks noChangeArrowheads="1"/>
            </p:cNvSpPr>
            <p:nvPr/>
          </p:nvSpPr>
          <p:spPr bwMode="auto">
            <a:xfrm>
              <a:off x="5267532" y="2596366"/>
              <a:ext cx="16161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000" b="1">
                  <a:solidFill>
                    <a:schemeClr val="tx2"/>
                  </a:solidFill>
                </a:rPr>
                <a:t>Low Noise Amplifie</a:t>
              </a:r>
              <a:r>
                <a:rPr lang="en-GB" altLang="en-US" sz="1000"/>
                <a:t>r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12026" y="2942651"/>
              <a:ext cx="790581" cy="7195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7" name="Straight Arrow Connector 16"/>
            <p:cNvCxnSpPr>
              <a:stCxn id="8" idx="3"/>
              <a:endCxn id="16" idx="1"/>
            </p:cNvCxnSpPr>
            <p:nvPr/>
          </p:nvCxnSpPr>
          <p:spPr>
            <a:xfrm>
              <a:off x="6451660" y="3301645"/>
              <a:ext cx="3603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3" name="TextBox 17"/>
            <p:cNvSpPr txBox="1">
              <a:spLocks noChangeArrowheads="1"/>
            </p:cNvSpPr>
            <p:nvPr/>
          </p:nvSpPr>
          <p:spPr bwMode="auto">
            <a:xfrm>
              <a:off x="6637662" y="3858647"/>
              <a:ext cx="138371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000" b="1">
                  <a:solidFill>
                    <a:schemeClr val="tx2"/>
                  </a:solidFill>
                </a:rPr>
                <a:t>Output Amplifier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89933" y="3203160"/>
              <a:ext cx="231777" cy="19855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0" name="Straight Connector 19"/>
            <p:cNvCxnSpPr>
              <a:stCxn id="16" idx="3"/>
              <a:endCxn id="19" idx="1"/>
            </p:cNvCxnSpPr>
            <p:nvPr/>
          </p:nvCxnSpPr>
          <p:spPr>
            <a:xfrm>
              <a:off x="7602607" y="3301645"/>
              <a:ext cx="18732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5" idx="1"/>
            </p:cNvCxnSpPr>
            <p:nvPr/>
          </p:nvCxnSpPr>
          <p:spPr>
            <a:xfrm rot="10800000">
              <a:off x="835041" y="2596366"/>
              <a:ext cx="215902" cy="705279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35041" y="2596366"/>
              <a:ext cx="107951" cy="2462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690578" y="2596366"/>
              <a:ext cx="144463" cy="2462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/>
          </p:nvSpPr>
          <p:spPr>
            <a:xfrm rot="16200000">
              <a:off x="7924751" y="3038117"/>
              <a:ext cx="400293" cy="527054"/>
            </a:xfrm>
            <a:prstGeom prst="triangl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400" b="1" smtClean="0"/>
              <a:t>Bandwidth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</a:rPr>
              <a:t>The difference in frequency between the highest and lowest points in a device or circuit</a:t>
            </a:r>
          </a:p>
          <a:p>
            <a:r>
              <a:rPr lang="en-US" altLang="en-US" smtClean="0">
                <a:solidFill>
                  <a:schemeClr val="accent1"/>
                </a:solidFill>
              </a:rPr>
              <a:t>A superhet Rx would have -3dB IF Bandwidths of:</a:t>
            </a:r>
          </a:p>
          <a:p>
            <a:pPr lvl="1"/>
            <a:r>
              <a:rPr lang="en-US" altLang="en-US" smtClean="0">
                <a:solidFill>
                  <a:schemeClr val="accent1"/>
                </a:solidFill>
              </a:rPr>
              <a:t>A few tens of Hz (500Hz) for CW</a:t>
            </a:r>
          </a:p>
          <a:p>
            <a:pPr lvl="1"/>
            <a:r>
              <a:rPr lang="en-US" altLang="en-US" smtClean="0">
                <a:solidFill>
                  <a:schemeClr val="accent1"/>
                </a:solidFill>
              </a:rPr>
              <a:t>A little less than 3kHz for SSB</a:t>
            </a:r>
          </a:p>
          <a:p>
            <a:pPr lvl="1"/>
            <a:r>
              <a:rPr lang="en-US" altLang="en-US" smtClean="0">
                <a:solidFill>
                  <a:schemeClr val="accent1"/>
                </a:solidFill>
              </a:rPr>
              <a:t>12kHz to 13kHz for FM</a:t>
            </a:r>
          </a:p>
          <a:p>
            <a:r>
              <a:rPr lang="en-US" altLang="en-US" smtClean="0">
                <a:solidFill>
                  <a:schemeClr val="accent1"/>
                </a:solidFill>
              </a:rPr>
              <a:t>A SDR has additional limits such as:</a:t>
            </a:r>
          </a:p>
          <a:p>
            <a:pPr lvl="1"/>
            <a:r>
              <a:rPr lang="en-US" altLang="en-US" smtClean="0">
                <a:solidFill>
                  <a:schemeClr val="accent1"/>
                </a:solidFill>
              </a:rPr>
              <a:t>ADC sampling rate and/or baseband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 smtClean="0"/>
              <a:t>Analogue to Digital Converter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</a:rPr>
              <a:t>As the name suggests this device has an analogue input amplifier and a digital output.</a:t>
            </a:r>
          </a:p>
          <a:p>
            <a:pPr lvl="1"/>
            <a:r>
              <a:rPr lang="en-US" altLang="en-US" smtClean="0">
                <a:solidFill>
                  <a:schemeClr val="accent1"/>
                </a:solidFill>
              </a:rPr>
              <a:t>The digital output can be in either parallel or series formats</a:t>
            </a:r>
          </a:p>
          <a:p>
            <a:r>
              <a:rPr lang="en-US" altLang="en-US" smtClean="0">
                <a:solidFill>
                  <a:schemeClr val="accent1"/>
                </a:solidFill>
              </a:rPr>
              <a:t>A sampling clock is needed to generate the output.</a:t>
            </a:r>
          </a:p>
          <a:p>
            <a:pPr lvl="1"/>
            <a:r>
              <a:rPr lang="en-US" altLang="en-US" smtClean="0">
                <a:solidFill>
                  <a:schemeClr val="accent1"/>
                </a:solidFill>
              </a:rPr>
              <a:t>The clock runs at least twice the maximum frequency of the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400" b="1" smtClean="0"/>
              <a:t>Software Defined Radios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</a:rPr>
              <a:t>The 3 most common types:</a:t>
            </a:r>
          </a:p>
          <a:p>
            <a:pPr lvl="1"/>
            <a:r>
              <a:rPr lang="en-US" altLang="en-US" smtClean="0">
                <a:solidFill>
                  <a:schemeClr val="accent1"/>
                </a:solidFill>
              </a:rPr>
              <a:t>Direct Conversion SDR</a:t>
            </a:r>
          </a:p>
          <a:p>
            <a:pPr lvl="1"/>
            <a:r>
              <a:rPr lang="en-US" altLang="en-US" smtClean="0">
                <a:solidFill>
                  <a:schemeClr val="accent1"/>
                </a:solidFill>
              </a:rPr>
              <a:t>Superheterodyne (superhet) SDR</a:t>
            </a:r>
          </a:p>
          <a:p>
            <a:pPr lvl="1"/>
            <a:r>
              <a:rPr lang="en-US" altLang="en-US" smtClean="0">
                <a:solidFill>
                  <a:schemeClr val="accent1"/>
                </a:solidFill>
              </a:rPr>
              <a:t>Direct Sampling SDR</a:t>
            </a:r>
          </a:p>
          <a:p>
            <a:r>
              <a:rPr lang="en-US" altLang="en-US" smtClean="0">
                <a:solidFill>
                  <a:schemeClr val="accent1"/>
                </a:solidFill>
              </a:rPr>
              <a:t>The superhet with SDR is a hybrid of analogue and digital technology</a:t>
            </a:r>
          </a:p>
          <a:p>
            <a:r>
              <a:rPr lang="en-US" altLang="en-US" smtClean="0">
                <a:solidFill>
                  <a:schemeClr val="accent1"/>
                </a:solidFill>
              </a:rPr>
              <a:t>Some SDRs use both DC &amp; Direct Sampling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400" b="1" smtClean="0"/>
              <a:t>Softrock Lite II SDR</a:t>
            </a:r>
          </a:p>
        </p:txBody>
      </p:sp>
      <p:pic>
        <p:nvPicPr>
          <p:cNvPr id="13315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420938"/>
            <a:ext cx="7410450" cy="381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672</Words>
  <Application>Microsoft Office PowerPoint</Application>
  <PresentationFormat>On-screen Show (4:3)</PresentationFormat>
  <Paragraphs>125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The Hardware of Software Defined Radios</vt:lpstr>
      <vt:lpstr>Topics</vt:lpstr>
      <vt:lpstr>Acronyms &amp; Buzz Words</vt:lpstr>
      <vt:lpstr>Baseband – what is it?</vt:lpstr>
      <vt:lpstr>The Direct Conversion Receiver</vt:lpstr>
      <vt:lpstr>Bandwidth</vt:lpstr>
      <vt:lpstr>Analogue to Digital Converter</vt:lpstr>
      <vt:lpstr>Software Defined Radios</vt:lpstr>
      <vt:lpstr>Softrock Lite II SDR</vt:lpstr>
      <vt:lpstr>Softrock Block Diagram</vt:lpstr>
      <vt:lpstr>Softrock Board - Underside</vt:lpstr>
      <vt:lpstr>Softrock, Processing Output</vt:lpstr>
      <vt:lpstr>DC SDR - RFSpace SDRIQ</vt:lpstr>
      <vt:lpstr>SDR-IQ Internal</vt:lpstr>
      <vt:lpstr>DC SDR – SDRPlay RSP-1</vt:lpstr>
      <vt:lpstr>SDR Play RSP-1 Internal</vt:lpstr>
      <vt:lpstr>Elecraft KX3 – DC SDR</vt:lpstr>
      <vt:lpstr>Superhet SDRs</vt:lpstr>
      <vt:lpstr>Superhet SDRs</vt:lpstr>
      <vt:lpstr>Elecraft K3/K3s SDR Final IF</vt:lpstr>
      <vt:lpstr>Kenwood TS590SG SDR Final IF</vt:lpstr>
      <vt:lpstr>Icom IC-9100 SDR Final IF</vt:lpstr>
      <vt:lpstr>Yaesu FT-991A SDR Final IF</vt:lpstr>
      <vt:lpstr>Direct Sampling SDRs</vt:lpstr>
      <vt:lpstr>Perseus SDR Rx</vt:lpstr>
      <vt:lpstr>Perseus – Internal</vt:lpstr>
      <vt:lpstr>Elad FDM Duo</vt:lpstr>
      <vt:lpstr>Icom IC-7300</vt:lpstr>
      <vt:lpstr>Tx/Rx SDRs – The Future</vt:lpstr>
      <vt:lpstr>Analog Devices Pluto SDR Tx/Rx</vt:lpstr>
      <vt:lpstr>Lime SDR Transceiver</vt:lpstr>
      <vt:lpstr>Last Slide</vt:lpstr>
      <vt:lpstr>Useful URLs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</dc:creator>
  <cp:lastModifiedBy>Bryan</cp:lastModifiedBy>
  <cp:revision>67</cp:revision>
  <dcterms:created xsi:type="dcterms:W3CDTF">2015-01-04T17:45:04Z</dcterms:created>
  <dcterms:modified xsi:type="dcterms:W3CDTF">2017-12-06T13:06:46Z</dcterms:modified>
</cp:coreProperties>
</file>